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77" r:id="rId2"/>
    <p:sldId id="511" r:id="rId3"/>
    <p:sldId id="510" r:id="rId4"/>
    <p:sldId id="283" r:id="rId5"/>
    <p:sldId id="284" r:id="rId6"/>
    <p:sldId id="288" r:id="rId7"/>
    <p:sldId id="376" r:id="rId8"/>
    <p:sldId id="513" r:id="rId9"/>
    <p:sldId id="512" r:id="rId10"/>
    <p:sldId id="462" r:id="rId11"/>
    <p:sldId id="508" r:id="rId12"/>
    <p:sldId id="285" r:id="rId13"/>
    <p:sldId id="280" r:id="rId14"/>
    <p:sldId id="51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9" autoAdjust="0"/>
    <p:restoredTop sz="94660"/>
  </p:normalViewPr>
  <p:slideViewPr>
    <p:cSldViewPr snapToGrid="0">
      <p:cViewPr varScale="1">
        <p:scale>
          <a:sx n="60" d="100"/>
          <a:sy n="60" d="100"/>
        </p:scale>
        <p:origin x="531"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446727878682671E-2"/>
          <c:y val="8.4636015325670499E-2"/>
          <c:w val="0.86419592630160291"/>
          <c:h val="0.7230142091030064"/>
        </c:manualLayout>
      </c:layout>
      <c:scatterChart>
        <c:scatterStyle val="smoothMarker"/>
        <c:varyColors val="0"/>
        <c:ser>
          <c:idx val="0"/>
          <c:order val="0"/>
          <c:spPr>
            <a:ln w="19050" cap="rnd">
              <a:solidFill>
                <a:schemeClr val="tx1"/>
              </a:solidFill>
              <a:round/>
            </a:ln>
            <a:effectLst/>
          </c:spPr>
          <c:marker>
            <c:symbol val="none"/>
          </c:marker>
          <c:xVal>
            <c:numRef>
              <c:f>'Summer2019 (Jun, Jul, Aug)'!$S$4:$S$304</c:f>
              <c:numCache>
                <c:formatCode>General</c:formatCode>
                <c:ptCount val="301"/>
                <c:pt idx="0">
                  <c:v>0</c:v>
                </c:pt>
                <c:pt idx="1">
                  <c:v>0.03</c:v>
                </c:pt>
                <c:pt idx="2">
                  <c:v>0.06</c:v>
                </c:pt>
                <c:pt idx="3">
                  <c:v>0.09</c:v>
                </c:pt>
                <c:pt idx="4">
                  <c:v>0.12</c:v>
                </c:pt>
                <c:pt idx="5">
                  <c:v>0.15</c:v>
                </c:pt>
                <c:pt idx="6">
                  <c:v>0.18</c:v>
                </c:pt>
                <c:pt idx="7">
                  <c:v>0.21</c:v>
                </c:pt>
                <c:pt idx="8">
                  <c:v>0.24</c:v>
                </c:pt>
                <c:pt idx="9">
                  <c:v>0.27</c:v>
                </c:pt>
                <c:pt idx="10">
                  <c:v>0.3</c:v>
                </c:pt>
                <c:pt idx="11">
                  <c:v>0.33</c:v>
                </c:pt>
                <c:pt idx="12">
                  <c:v>0.36</c:v>
                </c:pt>
                <c:pt idx="13">
                  <c:v>0.39</c:v>
                </c:pt>
                <c:pt idx="14">
                  <c:v>0.42</c:v>
                </c:pt>
                <c:pt idx="15">
                  <c:v>0.45</c:v>
                </c:pt>
                <c:pt idx="16">
                  <c:v>0.48</c:v>
                </c:pt>
                <c:pt idx="17">
                  <c:v>0.51</c:v>
                </c:pt>
                <c:pt idx="18">
                  <c:v>0.54</c:v>
                </c:pt>
                <c:pt idx="19">
                  <c:v>0.56999999999999995</c:v>
                </c:pt>
                <c:pt idx="20">
                  <c:v>0.6</c:v>
                </c:pt>
                <c:pt idx="21">
                  <c:v>0.63</c:v>
                </c:pt>
                <c:pt idx="22">
                  <c:v>0.66</c:v>
                </c:pt>
                <c:pt idx="23">
                  <c:v>0.69</c:v>
                </c:pt>
                <c:pt idx="24">
                  <c:v>0.72</c:v>
                </c:pt>
                <c:pt idx="25">
                  <c:v>0.75</c:v>
                </c:pt>
                <c:pt idx="26">
                  <c:v>0.78</c:v>
                </c:pt>
                <c:pt idx="27">
                  <c:v>0.81</c:v>
                </c:pt>
                <c:pt idx="28">
                  <c:v>0.84</c:v>
                </c:pt>
                <c:pt idx="29">
                  <c:v>0.87</c:v>
                </c:pt>
                <c:pt idx="30">
                  <c:v>0.9</c:v>
                </c:pt>
                <c:pt idx="31">
                  <c:v>0.93</c:v>
                </c:pt>
                <c:pt idx="32">
                  <c:v>0.96</c:v>
                </c:pt>
                <c:pt idx="33">
                  <c:v>0.99</c:v>
                </c:pt>
                <c:pt idx="34">
                  <c:v>1.02</c:v>
                </c:pt>
                <c:pt idx="35">
                  <c:v>1.05</c:v>
                </c:pt>
                <c:pt idx="36">
                  <c:v>1.08</c:v>
                </c:pt>
                <c:pt idx="37">
                  <c:v>1.1100000000000001</c:v>
                </c:pt>
                <c:pt idx="38">
                  <c:v>1.1399999999999999</c:v>
                </c:pt>
                <c:pt idx="39">
                  <c:v>1.17</c:v>
                </c:pt>
                <c:pt idx="40">
                  <c:v>1.2</c:v>
                </c:pt>
                <c:pt idx="41">
                  <c:v>1.23</c:v>
                </c:pt>
                <c:pt idx="42">
                  <c:v>1.26</c:v>
                </c:pt>
                <c:pt idx="43">
                  <c:v>1.29</c:v>
                </c:pt>
                <c:pt idx="44">
                  <c:v>1.32</c:v>
                </c:pt>
                <c:pt idx="45">
                  <c:v>1.35</c:v>
                </c:pt>
                <c:pt idx="46">
                  <c:v>1.38</c:v>
                </c:pt>
                <c:pt idx="47">
                  <c:v>1.41</c:v>
                </c:pt>
                <c:pt idx="48">
                  <c:v>1.44</c:v>
                </c:pt>
                <c:pt idx="49">
                  <c:v>1.47</c:v>
                </c:pt>
                <c:pt idx="50">
                  <c:v>1.5</c:v>
                </c:pt>
                <c:pt idx="51">
                  <c:v>1.53</c:v>
                </c:pt>
                <c:pt idx="52">
                  <c:v>1.56</c:v>
                </c:pt>
                <c:pt idx="53">
                  <c:v>1.59</c:v>
                </c:pt>
                <c:pt idx="54">
                  <c:v>1.62</c:v>
                </c:pt>
                <c:pt idx="55">
                  <c:v>1.65</c:v>
                </c:pt>
                <c:pt idx="56">
                  <c:v>1.68</c:v>
                </c:pt>
                <c:pt idx="57">
                  <c:v>1.71</c:v>
                </c:pt>
                <c:pt idx="58">
                  <c:v>1.74</c:v>
                </c:pt>
                <c:pt idx="59">
                  <c:v>1.77</c:v>
                </c:pt>
                <c:pt idx="60">
                  <c:v>1.8</c:v>
                </c:pt>
                <c:pt idx="61">
                  <c:v>1.83</c:v>
                </c:pt>
                <c:pt idx="62">
                  <c:v>1.86</c:v>
                </c:pt>
                <c:pt idx="63">
                  <c:v>1.89</c:v>
                </c:pt>
                <c:pt idx="64">
                  <c:v>1.92</c:v>
                </c:pt>
                <c:pt idx="65">
                  <c:v>1.95</c:v>
                </c:pt>
                <c:pt idx="66">
                  <c:v>1.98</c:v>
                </c:pt>
                <c:pt idx="67">
                  <c:v>2.0099999999999998</c:v>
                </c:pt>
                <c:pt idx="68">
                  <c:v>2.04</c:v>
                </c:pt>
                <c:pt idx="69">
                  <c:v>2.0699999999999998</c:v>
                </c:pt>
                <c:pt idx="70">
                  <c:v>2.1</c:v>
                </c:pt>
                <c:pt idx="71">
                  <c:v>2.13</c:v>
                </c:pt>
                <c:pt idx="72">
                  <c:v>2.16</c:v>
                </c:pt>
                <c:pt idx="73">
                  <c:v>2.19</c:v>
                </c:pt>
                <c:pt idx="74">
                  <c:v>2.2200000000000002</c:v>
                </c:pt>
                <c:pt idx="75">
                  <c:v>2.25</c:v>
                </c:pt>
                <c:pt idx="76">
                  <c:v>2.2799999999999998</c:v>
                </c:pt>
                <c:pt idx="77">
                  <c:v>2.31</c:v>
                </c:pt>
                <c:pt idx="78">
                  <c:v>2.34</c:v>
                </c:pt>
                <c:pt idx="79">
                  <c:v>2.37</c:v>
                </c:pt>
                <c:pt idx="80">
                  <c:v>2.4</c:v>
                </c:pt>
                <c:pt idx="81">
                  <c:v>2.4300000000000002</c:v>
                </c:pt>
                <c:pt idx="82">
                  <c:v>2.46</c:v>
                </c:pt>
                <c:pt idx="83">
                  <c:v>2.4900000000000002</c:v>
                </c:pt>
                <c:pt idx="84">
                  <c:v>2.52</c:v>
                </c:pt>
                <c:pt idx="85">
                  <c:v>2.5499999999999998</c:v>
                </c:pt>
                <c:pt idx="86">
                  <c:v>2.58</c:v>
                </c:pt>
                <c:pt idx="87">
                  <c:v>2.61</c:v>
                </c:pt>
                <c:pt idx="88">
                  <c:v>2.64</c:v>
                </c:pt>
                <c:pt idx="89">
                  <c:v>2.67</c:v>
                </c:pt>
                <c:pt idx="90">
                  <c:v>2.7</c:v>
                </c:pt>
                <c:pt idx="91">
                  <c:v>2.73</c:v>
                </c:pt>
                <c:pt idx="92">
                  <c:v>2.76</c:v>
                </c:pt>
                <c:pt idx="93">
                  <c:v>2.79</c:v>
                </c:pt>
                <c:pt idx="94">
                  <c:v>2.82</c:v>
                </c:pt>
                <c:pt idx="95">
                  <c:v>2.85</c:v>
                </c:pt>
                <c:pt idx="96">
                  <c:v>2.88</c:v>
                </c:pt>
                <c:pt idx="97">
                  <c:v>2.91</c:v>
                </c:pt>
                <c:pt idx="98">
                  <c:v>2.94</c:v>
                </c:pt>
                <c:pt idx="99">
                  <c:v>2.97</c:v>
                </c:pt>
                <c:pt idx="100">
                  <c:v>3</c:v>
                </c:pt>
                <c:pt idx="101">
                  <c:v>3.03</c:v>
                </c:pt>
                <c:pt idx="102">
                  <c:v>3.06</c:v>
                </c:pt>
                <c:pt idx="103">
                  <c:v>3.09</c:v>
                </c:pt>
                <c:pt idx="104">
                  <c:v>3.12</c:v>
                </c:pt>
                <c:pt idx="105">
                  <c:v>3.15</c:v>
                </c:pt>
                <c:pt idx="106">
                  <c:v>3.18</c:v>
                </c:pt>
                <c:pt idx="107">
                  <c:v>3.21</c:v>
                </c:pt>
                <c:pt idx="108">
                  <c:v>3.24</c:v>
                </c:pt>
                <c:pt idx="109">
                  <c:v>3.27</c:v>
                </c:pt>
                <c:pt idx="110">
                  <c:v>3.3</c:v>
                </c:pt>
                <c:pt idx="111">
                  <c:v>3.33</c:v>
                </c:pt>
                <c:pt idx="112">
                  <c:v>3.36</c:v>
                </c:pt>
                <c:pt idx="113">
                  <c:v>3.39</c:v>
                </c:pt>
                <c:pt idx="114">
                  <c:v>3.42</c:v>
                </c:pt>
                <c:pt idx="115">
                  <c:v>3.45</c:v>
                </c:pt>
                <c:pt idx="116">
                  <c:v>3.48</c:v>
                </c:pt>
                <c:pt idx="117">
                  <c:v>3.51</c:v>
                </c:pt>
                <c:pt idx="118">
                  <c:v>3.54</c:v>
                </c:pt>
                <c:pt idx="119">
                  <c:v>3.57</c:v>
                </c:pt>
                <c:pt idx="120">
                  <c:v>3.6</c:v>
                </c:pt>
                <c:pt idx="121">
                  <c:v>3.63</c:v>
                </c:pt>
                <c:pt idx="122">
                  <c:v>3.66</c:v>
                </c:pt>
                <c:pt idx="123">
                  <c:v>3.69</c:v>
                </c:pt>
                <c:pt idx="124">
                  <c:v>3.72</c:v>
                </c:pt>
                <c:pt idx="125">
                  <c:v>3.75</c:v>
                </c:pt>
                <c:pt idx="126">
                  <c:v>3.78</c:v>
                </c:pt>
                <c:pt idx="127">
                  <c:v>3.81</c:v>
                </c:pt>
                <c:pt idx="128">
                  <c:v>3.84</c:v>
                </c:pt>
                <c:pt idx="129">
                  <c:v>3.87</c:v>
                </c:pt>
                <c:pt idx="130">
                  <c:v>3.9</c:v>
                </c:pt>
                <c:pt idx="131">
                  <c:v>3.93</c:v>
                </c:pt>
                <c:pt idx="132">
                  <c:v>3.96</c:v>
                </c:pt>
                <c:pt idx="133">
                  <c:v>3.99</c:v>
                </c:pt>
                <c:pt idx="134">
                  <c:v>4.0199999999999996</c:v>
                </c:pt>
                <c:pt idx="135">
                  <c:v>4.05</c:v>
                </c:pt>
                <c:pt idx="136">
                  <c:v>4.08</c:v>
                </c:pt>
                <c:pt idx="137">
                  <c:v>4.1100000000000003</c:v>
                </c:pt>
                <c:pt idx="138">
                  <c:v>4.1399999999999997</c:v>
                </c:pt>
                <c:pt idx="139">
                  <c:v>4.17</c:v>
                </c:pt>
                <c:pt idx="140">
                  <c:v>4.2</c:v>
                </c:pt>
                <c:pt idx="141">
                  <c:v>4.2300000000000004</c:v>
                </c:pt>
                <c:pt idx="142">
                  <c:v>4.26</c:v>
                </c:pt>
                <c:pt idx="143">
                  <c:v>4.29</c:v>
                </c:pt>
                <c:pt idx="144">
                  <c:v>4.32</c:v>
                </c:pt>
                <c:pt idx="145">
                  <c:v>4.3499999999999996</c:v>
                </c:pt>
                <c:pt idx="146">
                  <c:v>4.38</c:v>
                </c:pt>
                <c:pt idx="147">
                  <c:v>4.41</c:v>
                </c:pt>
                <c:pt idx="148">
                  <c:v>4.4400000000000004</c:v>
                </c:pt>
                <c:pt idx="149">
                  <c:v>4.47</c:v>
                </c:pt>
                <c:pt idx="150">
                  <c:v>4.5</c:v>
                </c:pt>
                <c:pt idx="151">
                  <c:v>4.53</c:v>
                </c:pt>
                <c:pt idx="152">
                  <c:v>4.5599999999999996</c:v>
                </c:pt>
                <c:pt idx="153">
                  <c:v>4.59</c:v>
                </c:pt>
                <c:pt idx="154">
                  <c:v>4.62</c:v>
                </c:pt>
                <c:pt idx="155">
                  <c:v>4.6500000000000004</c:v>
                </c:pt>
                <c:pt idx="156">
                  <c:v>4.68</c:v>
                </c:pt>
                <c:pt idx="157">
                  <c:v>4.71</c:v>
                </c:pt>
                <c:pt idx="158">
                  <c:v>4.74</c:v>
                </c:pt>
                <c:pt idx="159">
                  <c:v>4.7699999999999996</c:v>
                </c:pt>
                <c:pt idx="160">
                  <c:v>4.8</c:v>
                </c:pt>
                <c:pt idx="161">
                  <c:v>4.83</c:v>
                </c:pt>
                <c:pt idx="162">
                  <c:v>4.8600000000000003</c:v>
                </c:pt>
                <c:pt idx="163">
                  <c:v>4.8899999999999997</c:v>
                </c:pt>
                <c:pt idx="164">
                  <c:v>4.92</c:v>
                </c:pt>
                <c:pt idx="165">
                  <c:v>4.95</c:v>
                </c:pt>
                <c:pt idx="166">
                  <c:v>4.9800000000000004</c:v>
                </c:pt>
                <c:pt idx="167">
                  <c:v>5.01</c:v>
                </c:pt>
                <c:pt idx="168">
                  <c:v>5.04</c:v>
                </c:pt>
                <c:pt idx="169">
                  <c:v>5.07</c:v>
                </c:pt>
                <c:pt idx="170">
                  <c:v>5.0999999999999996</c:v>
                </c:pt>
                <c:pt idx="171">
                  <c:v>5.13</c:v>
                </c:pt>
                <c:pt idx="172">
                  <c:v>5.16</c:v>
                </c:pt>
                <c:pt idx="173">
                  <c:v>5.19</c:v>
                </c:pt>
                <c:pt idx="174">
                  <c:v>5.22</c:v>
                </c:pt>
                <c:pt idx="175">
                  <c:v>5.25</c:v>
                </c:pt>
                <c:pt idx="176">
                  <c:v>5.28</c:v>
                </c:pt>
                <c:pt idx="177">
                  <c:v>5.31</c:v>
                </c:pt>
                <c:pt idx="178">
                  <c:v>5.34</c:v>
                </c:pt>
                <c:pt idx="179">
                  <c:v>5.37</c:v>
                </c:pt>
                <c:pt idx="180">
                  <c:v>5.4</c:v>
                </c:pt>
                <c:pt idx="181">
                  <c:v>5.43</c:v>
                </c:pt>
                <c:pt idx="182">
                  <c:v>5.46</c:v>
                </c:pt>
                <c:pt idx="183">
                  <c:v>5.49</c:v>
                </c:pt>
                <c:pt idx="184">
                  <c:v>5.52</c:v>
                </c:pt>
                <c:pt idx="185">
                  <c:v>5.55</c:v>
                </c:pt>
                <c:pt idx="186">
                  <c:v>5.58</c:v>
                </c:pt>
                <c:pt idx="187">
                  <c:v>5.61</c:v>
                </c:pt>
                <c:pt idx="188">
                  <c:v>5.64</c:v>
                </c:pt>
                <c:pt idx="189">
                  <c:v>5.67</c:v>
                </c:pt>
                <c:pt idx="190">
                  <c:v>5.7</c:v>
                </c:pt>
                <c:pt idx="191">
                  <c:v>5.73</c:v>
                </c:pt>
                <c:pt idx="192">
                  <c:v>5.76</c:v>
                </c:pt>
                <c:pt idx="193">
                  <c:v>5.79</c:v>
                </c:pt>
                <c:pt idx="194">
                  <c:v>5.82</c:v>
                </c:pt>
                <c:pt idx="195">
                  <c:v>5.85</c:v>
                </c:pt>
                <c:pt idx="196">
                  <c:v>5.88</c:v>
                </c:pt>
                <c:pt idx="197">
                  <c:v>5.91</c:v>
                </c:pt>
                <c:pt idx="198">
                  <c:v>5.94</c:v>
                </c:pt>
                <c:pt idx="199">
                  <c:v>5.97</c:v>
                </c:pt>
                <c:pt idx="200">
                  <c:v>6</c:v>
                </c:pt>
                <c:pt idx="201">
                  <c:v>6.03</c:v>
                </c:pt>
                <c:pt idx="202">
                  <c:v>6.06</c:v>
                </c:pt>
                <c:pt idx="203">
                  <c:v>6.09</c:v>
                </c:pt>
                <c:pt idx="204">
                  <c:v>6.12</c:v>
                </c:pt>
                <c:pt idx="205">
                  <c:v>6.15</c:v>
                </c:pt>
                <c:pt idx="206">
                  <c:v>6.18</c:v>
                </c:pt>
                <c:pt idx="207">
                  <c:v>6.21</c:v>
                </c:pt>
                <c:pt idx="208">
                  <c:v>6.24</c:v>
                </c:pt>
                <c:pt idx="209">
                  <c:v>6.27</c:v>
                </c:pt>
                <c:pt idx="210">
                  <c:v>6.3</c:v>
                </c:pt>
                <c:pt idx="211">
                  <c:v>6.33</c:v>
                </c:pt>
                <c:pt idx="212">
                  <c:v>6.36</c:v>
                </c:pt>
                <c:pt idx="213">
                  <c:v>6.39</c:v>
                </c:pt>
                <c:pt idx="214">
                  <c:v>6.42</c:v>
                </c:pt>
                <c:pt idx="215">
                  <c:v>6.45</c:v>
                </c:pt>
                <c:pt idx="216">
                  <c:v>6.48</c:v>
                </c:pt>
                <c:pt idx="217">
                  <c:v>6.51</c:v>
                </c:pt>
                <c:pt idx="218">
                  <c:v>6.54</c:v>
                </c:pt>
                <c:pt idx="219">
                  <c:v>6.57</c:v>
                </c:pt>
                <c:pt idx="220">
                  <c:v>6.6</c:v>
                </c:pt>
                <c:pt idx="221">
                  <c:v>6.63</c:v>
                </c:pt>
                <c:pt idx="222">
                  <c:v>6.66</c:v>
                </c:pt>
                <c:pt idx="223">
                  <c:v>6.69</c:v>
                </c:pt>
                <c:pt idx="224">
                  <c:v>6.72</c:v>
                </c:pt>
                <c:pt idx="225">
                  <c:v>6.75</c:v>
                </c:pt>
                <c:pt idx="226">
                  <c:v>6.78</c:v>
                </c:pt>
                <c:pt idx="227">
                  <c:v>6.81</c:v>
                </c:pt>
                <c:pt idx="228">
                  <c:v>6.84</c:v>
                </c:pt>
                <c:pt idx="229">
                  <c:v>6.87</c:v>
                </c:pt>
                <c:pt idx="230">
                  <c:v>6.9</c:v>
                </c:pt>
                <c:pt idx="231">
                  <c:v>6.93</c:v>
                </c:pt>
                <c:pt idx="232">
                  <c:v>6.96</c:v>
                </c:pt>
                <c:pt idx="233">
                  <c:v>6.99</c:v>
                </c:pt>
                <c:pt idx="234">
                  <c:v>7.02</c:v>
                </c:pt>
                <c:pt idx="235">
                  <c:v>7.05</c:v>
                </c:pt>
                <c:pt idx="236">
                  <c:v>7.08</c:v>
                </c:pt>
                <c:pt idx="237">
                  <c:v>7.11</c:v>
                </c:pt>
                <c:pt idx="238">
                  <c:v>7.14</c:v>
                </c:pt>
                <c:pt idx="239">
                  <c:v>7.17</c:v>
                </c:pt>
                <c:pt idx="240">
                  <c:v>7.2</c:v>
                </c:pt>
                <c:pt idx="241">
                  <c:v>7.23</c:v>
                </c:pt>
                <c:pt idx="242">
                  <c:v>7.26</c:v>
                </c:pt>
                <c:pt idx="243">
                  <c:v>7.29</c:v>
                </c:pt>
                <c:pt idx="244">
                  <c:v>7.32</c:v>
                </c:pt>
                <c:pt idx="245">
                  <c:v>7.35</c:v>
                </c:pt>
                <c:pt idx="246">
                  <c:v>7.38</c:v>
                </c:pt>
                <c:pt idx="247">
                  <c:v>7.41</c:v>
                </c:pt>
                <c:pt idx="248">
                  <c:v>7.44</c:v>
                </c:pt>
                <c:pt idx="249">
                  <c:v>7.47</c:v>
                </c:pt>
                <c:pt idx="250">
                  <c:v>7.5</c:v>
                </c:pt>
                <c:pt idx="251">
                  <c:v>7.53</c:v>
                </c:pt>
                <c:pt idx="252">
                  <c:v>7.56</c:v>
                </c:pt>
                <c:pt idx="253">
                  <c:v>7.59</c:v>
                </c:pt>
                <c:pt idx="254">
                  <c:v>7.62</c:v>
                </c:pt>
                <c:pt idx="255">
                  <c:v>7.65</c:v>
                </c:pt>
                <c:pt idx="256">
                  <c:v>7.68</c:v>
                </c:pt>
                <c:pt idx="257">
                  <c:v>7.71</c:v>
                </c:pt>
                <c:pt idx="258">
                  <c:v>7.74</c:v>
                </c:pt>
                <c:pt idx="259">
                  <c:v>7.77</c:v>
                </c:pt>
                <c:pt idx="260">
                  <c:v>7.8</c:v>
                </c:pt>
                <c:pt idx="261">
                  <c:v>7.83</c:v>
                </c:pt>
                <c:pt idx="262">
                  <c:v>7.86</c:v>
                </c:pt>
                <c:pt idx="263">
                  <c:v>7.89</c:v>
                </c:pt>
                <c:pt idx="264">
                  <c:v>7.92</c:v>
                </c:pt>
                <c:pt idx="265">
                  <c:v>7.95</c:v>
                </c:pt>
                <c:pt idx="266">
                  <c:v>7.98</c:v>
                </c:pt>
                <c:pt idx="267">
                  <c:v>8.01</c:v>
                </c:pt>
                <c:pt idx="268">
                  <c:v>8.0399999999999991</c:v>
                </c:pt>
                <c:pt idx="269">
                  <c:v>8.07</c:v>
                </c:pt>
                <c:pt idx="270">
                  <c:v>8.1</c:v>
                </c:pt>
                <c:pt idx="271">
                  <c:v>8.1300000000000008</c:v>
                </c:pt>
                <c:pt idx="272">
                  <c:v>8.16</c:v>
                </c:pt>
                <c:pt idx="273">
                  <c:v>8.19</c:v>
                </c:pt>
                <c:pt idx="274">
                  <c:v>8.2200000000000006</c:v>
                </c:pt>
                <c:pt idx="275">
                  <c:v>8.25</c:v>
                </c:pt>
                <c:pt idx="276">
                  <c:v>8.2799999999999994</c:v>
                </c:pt>
                <c:pt idx="277">
                  <c:v>8.31</c:v>
                </c:pt>
                <c:pt idx="278">
                  <c:v>8.34</c:v>
                </c:pt>
                <c:pt idx="279">
                  <c:v>8.3699999999999992</c:v>
                </c:pt>
                <c:pt idx="280">
                  <c:v>8.4</c:v>
                </c:pt>
                <c:pt idx="281">
                  <c:v>8.43</c:v>
                </c:pt>
                <c:pt idx="282">
                  <c:v>8.4600000000000009</c:v>
                </c:pt>
                <c:pt idx="283">
                  <c:v>8.49</c:v>
                </c:pt>
                <c:pt idx="284">
                  <c:v>8.52</c:v>
                </c:pt>
                <c:pt idx="285">
                  <c:v>8.5500000000000007</c:v>
                </c:pt>
                <c:pt idx="286">
                  <c:v>8.58</c:v>
                </c:pt>
                <c:pt idx="287">
                  <c:v>8.61</c:v>
                </c:pt>
                <c:pt idx="288">
                  <c:v>8.64</c:v>
                </c:pt>
                <c:pt idx="289">
                  <c:v>8.67</c:v>
                </c:pt>
                <c:pt idx="290">
                  <c:v>8.6999999999999993</c:v>
                </c:pt>
                <c:pt idx="291">
                  <c:v>8.73</c:v>
                </c:pt>
                <c:pt idx="292">
                  <c:v>8.76</c:v>
                </c:pt>
                <c:pt idx="293">
                  <c:v>8.7899999999999991</c:v>
                </c:pt>
                <c:pt idx="294">
                  <c:v>8.82</c:v>
                </c:pt>
                <c:pt idx="295">
                  <c:v>8.85</c:v>
                </c:pt>
                <c:pt idx="296">
                  <c:v>8.8800000000000008</c:v>
                </c:pt>
                <c:pt idx="297">
                  <c:v>8.91</c:v>
                </c:pt>
                <c:pt idx="298">
                  <c:v>8.94</c:v>
                </c:pt>
                <c:pt idx="299">
                  <c:v>8.9700000000000006</c:v>
                </c:pt>
                <c:pt idx="300">
                  <c:v>9</c:v>
                </c:pt>
              </c:numCache>
            </c:numRef>
          </c:xVal>
          <c:yVal>
            <c:numRef>
              <c:f>'Summer2019 (Jun, Jul, Aug)'!$T$4:$T$304</c:f>
              <c:numCache>
                <c:formatCode>0.00</c:formatCode>
                <c:ptCount val="301"/>
                <c:pt idx="0">
                  <c:v>43.343200000000003</c:v>
                </c:pt>
                <c:pt idx="1">
                  <c:v>43.606133333333332</c:v>
                </c:pt>
                <c:pt idx="2">
                  <c:v>43.615233333333329</c:v>
                </c:pt>
                <c:pt idx="3">
                  <c:v>43.755666666666663</c:v>
                </c:pt>
                <c:pt idx="4">
                  <c:v>43.74113333333333</c:v>
                </c:pt>
                <c:pt idx="5">
                  <c:v>43.805833333333332</c:v>
                </c:pt>
                <c:pt idx="6">
                  <c:v>43.940266666666666</c:v>
                </c:pt>
                <c:pt idx="7">
                  <c:v>44.128233333333334</c:v>
                </c:pt>
                <c:pt idx="8">
                  <c:v>44.310533333333332</c:v>
                </c:pt>
                <c:pt idx="9">
                  <c:v>44.395133333333341</c:v>
                </c:pt>
                <c:pt idx="10">
                  <c:v>44.407366666666668</c:v>
                </c:pt>
                <c:pt idx="11">
                  <c:v>44.352699999999999</c:v>
                </c:pt>
                <c:pt idx="12">
                  <c:v>44.124266666666664</c:v>
                </c:pt>
                <c:pt idx="13">
                  <c:v>44.006333333333338</c:v>
                </c:pt>
                <c:pt idx="14">
                  <c:v>43.965300000000006</c:v>
                </c:pt>
                <c:pt idx="15">
                  <c:v>43.970166666666671</c:v>
                </c:pt>
                <c:pt idx="16">
                  <c:v>43.914300000000004</c:v>
                </c:pt>
                <c:pt idx="17">
                  <c:v>43.875300000000003</c:v>
                </c:pt>
                <c:pt idx="18">
                  <c:v>43.657699999999998</c:v>
                </c:pt>
                <c:pt idx="19">
                  <c:v>43.4848</c:v>
                </c:pt>
                <c:pt idx="20">
                  <c:v>43.216499999999996</c:v>
                </c:pt>
                <c:pt idx="21">
                  <c:v>43.041599999999995</c:v>
                </c:pt>
                <c:pt idx="22">
                  <c:v>42.953000000000003</c:v>
                </c:pt>
                <c:pt idx="23">
                  <c:v>42.734000000000002</c:v>
                </c:pt>
                <c:pt idx="24">
                  <c:v>42.724866666666664</c:v>
                </c:pt>
                <c:pt idx="25">
                  <c:v>42.493866666666662</c:v>
                </c:pt>
                <c:pt idx="26">
                  <c:v>42.508400000000002</c:v>
                </c:pt>
                <c:pt idx="27">
                  <c:v>42.34973333333334</c:v>
                </c:pt>
                <c:pt idx="28">
                  <c:v>42.38816666666667</c:v>
                </c:pt>
                <c:pt idx="29">
                  <c:v>42.324400000000004</c:v>
                </c:pt>
                <c:pt idx="30">
                  <c:v>42.269400000000005</c:v>
                </c:pt>
                <c:pt idx="31">
                  <c:v>42.165166666666671</c:v>
                </c:pt>
                <c:pt idx="32">
                  <c:v>42.034433333333332</c:v>
                </c:pt>
                <c:pt idx="33">
                  <c:v>42.031566666666663</c:v>
                </c:pt>
                <c:pt idx="34">
                  <c:v>41.934433333333338</c:v>
                </c:pt>
                <c:pt idx="35">
                  <c:v>42.011900000000004</c:v>
                </c:pt>
                <c:pt idx="36">
                  <c:v>41.929899999999996</c:v>
                </c:pt>
                <c:pt idx="37">
                  <c:v>42.011366666666667</c:v>
                </c:pt>
                <c:pt idx="38">
                  <c:v>42.089400000000005</c:v>
                </c:pt>
                <c:pt idx="39">
                  <c:v>42.383933333333331</c:v>
                </c:pt>
                <c:pt idx="40">
                  <c:v>42.537466666666667</c:v>
                </c:pt>
                <c:pt idx="41">
                  <c:v>42.792666666666662</c:v>
                </c:pt>
                <c:pt idx="42">
                  <c:v>43.272033333333333</c:v>
                </c:pt>
                <c:pt idx="43">
                  <c:v>43.522666666666659</c:v>
                </c:pt>
                <c:pt idx="44">
                  <c:v>43.646599999999999</c:v>
                </c:pt>
                <c:pt idx="45">
                  <c:v>43.568266666666666</c:v>
                </c:pt>
                <c:pt idx="46">
                  <c:v>43.538366666666668</c:v>
                </c:pt>
                <c:pt idx="47">
                  <c:v>43.391099999999994</c:v>
                </c:pt>
                <c:pt idx="48">
                  <c:v>43.213333333333338</c:v>
                </c:pt>
                <c:pt idx="49">
                  <c:v>43.119933333333336</c:v>
                </c:pt>
                <c:pt idx="50">
                  <c:v>42.95473333333333</c:v>
                </c:pt>
                <c:pt idx="51">
                  <c:v>43.109699999999997</c:v>
                </c:pt>
                <c:pt idx="52">
                  <c:v>42.960133333333339</c:v>
                </c:pt>
                <c:pt idx="53">
                  <c:v>43.181166666666662</c:v>
                </c:pt>
                <c:pt idx="54">
                  <c:v>42.97806666666667</c:v>
                </c:pt>
                <c:pt idx="55">
                  <c:v>43.216499999999996</c:v>
                </c:pt>
                <c:pt idx="56">
                  <c:v>43.091166666666673</c:v>
                </c:pt>
                <c:pt idx="57">
                  <c:v>43.209666666666664</c:v>
                </c:pt>
                <c:pt idx="58">
                  <c:v>43.107933333333335</c:v>
                </c:pt>
                <c:pt idx="59">
                  <c:v>43.202833333333338</c:v>
                </c:pt>
                <c:pt idx="60">
                  <c:v>43.209066666666665</c:v>
                </c:pt>
                <c:pt idx="61">
                  <c:v>43.307099999999998</c:v>
                </c:pt>
                <c:pt idx="62">
                  <c:v>43.368299999999998</c:v>
                </c:pt>
                <c:pt idx="63">
                  <c:v>43.464866666666673</c:v>
                </c:pt>
                <c:pt idx="64">
                  <c:v>43.564</c:v>
                </c:pt>
                <c:pt idx="65">
                  <c:v>43.661399999999993</c:v>
                </c:pt>
                <c:pt idx="66">
                  <c:v>43.953933333333339</c:v>
                </c:pt>
                <c:pt idx="67">
                  <c:v>44.430466666666668</c:v>
                </c:pt>
                <c:pt idx="68">
                  <c:v>45.119733333333329</c:v>
                </c:pt>
                <c:pt idx="69">
                  <c:v>45.668066666666668</c:v>
                </c:pt>
                <c:pt idx="70">
                  <c:v>46.462499999999999</c:v>
                </c:pt>
                <c:pt idx="71">
                  <c:v>46.867799999999995</c:v>
                </c:pt>
                <c:pt idx="72">
                  <c:v>47.255133333333333</c:v>
                </c:pt>
                <c:pt idx="73">
                  <c:v>47.056066666666673</c:v>
                </c:pt>
                <c:pt idx="74">
                  <c:v>46.790600000000005</c:v>
                </c:pt>
                <c:pt idx="75">
                  <c:v>45.824999999999996</c:v>
                </c:pt>
                <c:pt idx="76">
                  <c:v>45.583733333333328</c:v>
                </c:pt>
                <c:pt idx="77">
                  <c:v>44.674866666666674</c:v>
                </c:pt>
                <c:pt idx="78">
                  <c:v>43.977033333333338</c:v>
                </c:pt>
                <c:pt idx="79">
                  <c:v>43.345833333333331</c:v>
                </c:pt>
                <c:pt idx="80">
                  <c:v>42.968400000000003</c:v>
                </c:pt>
                <c:pt idx="81">
                  <c:v>42.764733333333332</c:v>
                </c:pt>
                <c:pt idx="82">
                  <c:v>42.56966666666667</c:v>
                </c:pt>
                <c:pt idx="83">
                  <c:v>42.542000000000002</c:v>
                </c:pt>
                <c:pt idx="84">
                  <c:v>42.333233333333332</c:v>
                </c:pt>
                <c:pt idx="85">
                  <c:v>42.294466666666665</c:v>
                </c:pt>
                <c:pt idx="86">
                  <c:v>42.252299999999998</c:v>
                </c:pt>
                <c:pt idx="87">
                  <c:v>42.248033333333332</c:v>
                </c:pt>
                <c:pt idx="88">
                  <c:v>42.256033333333335</c:v>
                </c:pt>
                <c:pt idx="89">
                  <c:v>42.307000000000002</c:v>
                </c:pt>
                <c:pt idx="90">
                  <c:v>42.348866666666673</c:v>
                </c:pt>
                <c:pt idx="91">
                  <c:v>42.2774</c:v>
                </c:pt>
                <c:pt idx="92">
                  <c:v>42.230966666666667</c:v>
                </c:pt>
                <c:pt idx="93">
                  <c:v>42.209566666666667</c:v>
                </c:pt>
                <c:pt idx="94">
                  <c:v>42.223833333333339</c:v>
                </c:pt>
                <c:pt idx="95">
                  <c:v>42.292733333333338</c:v>
                </c:pt>
                <c:pt idx="96">
                  <c:v>42.487566666666666</c:v>
                </c:pt>
                <c:pt idx="97">
                  <c:v>42.671300000000002</c:v>
                </c:pt>
                <c:pt idx="98">
                  <c:v>42.946466666666659</c:v>
                </c:pt>
                <c:pt idx="99">
                  <c:v>43.088633333333327</c:v>
                </c:pt>
                <c:pt idx="100">
                  <c:v>43.17433333333333</c:v>
                </c:pt>
                <c:pt idx="101">
                  <c:v>43.080599999999997</c:v>
                </c:pt>
                <c:pt idx="102">
                  <c:v>43.041033333333338</c:v>
                </c:pt>
                <c:pt idx="103">
                  <c:v>43.025366666666663</c:v>
                </c:pt>
                <c:pt idx="104">
                  <c:v>43.019666666666666</c:v>
                </c:pt>
                <c:pt idx="105">
                  <c:v>43.139900000000004</c:v>
                </c:pt>
                <c:pt idx="106">
                  <c:v>43.077200000000005</c:v>
                </c:pt>
                <c:pt idx="107">
                  <c:v>43.060699999999997</c:v>
                </c:pt>
                <c:pt idx="108">
                  <c:v>43.032766666666667</c:v>
                </c:pt>
                <c:pt idx="109">
                  <c:v>43.203966666666666</c:v>
                </c:pt>
                <c:pt idx="110">
                  <c:v>43.511299999999999</c:v>
                </c:pt>
                <c:pt idx="111">
                  <c:v>44.001800000000003</c:v>
                </c:pt>
                <c:pt idx="112">
                  <c:v>44.303166666666662</c:v>
                </c:pt>
                <c:pt idx="113">
                  <c:v>44.840599999999995</c:v>
                </c:pt>
                <c:pt idx="114">
                  <c:v>44.828933333333332</c:v>
                </c:pt>
                <c:pt idx="115">
                  <c:v>45.201233333333334</c:v>
                </c:pt>
                <c:pt idx="116">
                  <c:v>45.398600000000009</c:v>
                </c:pt>
                <c:pt idx="117">
                  <c:v>45.374933333333331</c:v>
                </c:pt>
                <c:pt idx="118">
                  <c:v>45.397999999999996</c:v>
                </c:pt>
                <c:pt idx="119">
                  <c:v>45.497966666666663</c:v>
                </c:pt>
                <c:pt idx="120">
                  <c:v>45.693999999999996</c:v>
                </c:pt>
                <c:pt idx="121">
                  <c:v>45.579466666666669</c:v>
                </c:pt>
                <c:pt idx="122">
                  <c:v>45.904733333333333</c:v>
                </c:pt>
                <c:pt idx="123">
                  <c:v>46.131766666666664</c:v>
                </c:pt>
                <c:pt idx="124">
                  <c:v>46.330866666666672</c:v>
                </c:pt>
                <c:pt idx="125">
                  <c:v>46.236899999999999</c:v>
                </c:pt>
                <c:pt idx="126">
                  <c:v>46.120699999999999</c:v>
                </c:pt>
                <c:pt idx="127">
                  <c:v>45.973433333333332</c:v>
                </c:pt>
                <c:pt idx="128">
                  <c:v>45.513666666666666</c:v>
                </c:pt>
                <c:pt idx="129">
                  <c:v>45.420566666666666</c:v>
                </c:pt>
                <c:pt idx="130">
                  <c:v>45.183266666666668</c:v>
                </c:pt>
                <c:pt idx="131">
                  <c:v>45.249066666666664</c:v>
                </c:pt>
                <c:pt idx="132">
                  <c:v>45.2166</c:v>
                </c:pt>
                <c:pt idx="133">
                  <c:v>45.464699999999993</c:v>
                </c:pt>
                <c:pt idx="134">
                  <c:v>45.615933333333338</c:v>
                </c:pt>
                <c:pt idx="135">
                  <c:v>45.98993333333334</c:v>
                </c:pt>
                <c:pt idx="136">
                  <c:v>45.890499999999996</c:v>
                </c:pt>
                <c:pt idx="137">
                  <c:v>46.179900000000004</c:v>
                </c:pt>
                <c:pt idx="138">
                  <c:v>46.353666666666662</c:v>
                </c:pt>
                <c:pt idx="139">
                  <c:v>46.472700000000003</c:v>
                </c:pt>
                <c:pt idx="140">
                  <c:v>46.246600000000001</c:v>
                </c:pt>
                <c:pt idx="141">
                  <c:v>46.071100000000001</c:v>
                </c:pt>
                <c:pt idx="142">
                  <c:v>45.626466666666659</c:v>
                </c:pt>
                <c:pt idx="143">
                  <c:v>45.439900000000002</c:v>
                </c:pt>
                <c:pt idx="144">
                  <c:v>45.380933333333331</c:v>
                </c:pt>
                <c:pt idx="145">
                  <c:v>45.619066666666669</c:v>
                </c:pt>
                <c:pt idx="146">
                  <c:v>46.065966666666668</c:v>
                </c:pt>
                <c:pt idx="147">
                  <c:v>46.256566666666664</c:v>
                </c:pt>
                <c:pt idx="148">
                  <c:v>46.682633333333342</c:v>
                </c:pt>
                <c:pt idx="149">
                  <c:v>46.906833333333331</c:v>
                </c:pt>
                <c:pt idx="150">
                  <c:v>47.118733333333331</c:v>
                </c:pt>
                <c:pt idx="151">
                  <c:v>47.210166666666673</c:v>
                </c:pt>
                <c:pt idx="152">
                  <c:v>47.243233333333329</c:v>
                </c:pt>
                <c:pt idx="153">
                  <c:v>47.190233333333332</c:v>
                </c:pt>
                <c:pt idx="154">
                  <c:v>47.214700000000001</c:v>
                </c:pt>
                <c:pt idx="155">
                  <c:v>47.098500000000001</c:v>
                </c:pt>
                <c:pt idx="156">
                  <c:v>46.925599999999996</c:v>
                </c:pt>
                <c:pt idx="157">
                  <c:v>46.7151</c:v>
                </c:pt>
                <c:pt idx="158">
                  <c:v>46.660133333333334</c:v>
                </c:pt>
                <c:pt idx="159">
                  <c:v>46.364766666666668</c:v>
                </c:pt>
                <c:pt idx="160">
                  <c:v>45.911899999999996</c:v>
                </c:pt>
                <c:pt idx="161">
                  <c:v>45.696833333333331</c:v>
                </c:pt>
                <c:pt idx="162">
                  <c:v>45.526466666666664</c:v>
                </c:pt>
                <c:pt idx="163">
                  <c:v>45.380966666666666</c:v>
                </c:pt>
                <c:pt idx="164">
                  <c:v>45.317466666666668</c:v>
                </c:pt>
                <c:pt idx="165">
                  <c:v>45.191533333333332</c:v>
                </c:pt>
                <c:pt idx="166">
                  <c:v>45.228833333333334</c:v>
                </c:pt>
                <c:pt idx="167">
                  <c:v>45.192700000000002</c:v>
                </c:pt>
                <c:pt idx="168">
                  <c:v>45.314</c:v>
                </c:pt>
                <c:pt idx="169">
                  <c:v>45.308600000000006</c:v>
                </c:pt>
                <c:pt idx="170">
                  <c:v>45.304866666666669</c:v>
                </c:pt>
                <c:pt idx="171">
                  <c:v>45.11633333333333</c:v>
                </c:pt>
                <c:pt idx="172">
                  <c:v>45.137700000000002</c:v>
                </c:pt>
                <c:pt idx="173">
                  <c:v>45.306900000000006</c:v>
                </c:pt>
                <c:pt idx="174">
                  <c:v>45.510266666666666</c:v>
                </c:pt>
                <c:pt idx="175">
                  <c:v>45.805633333333333</c:v>
                </c:pt>
                <c:pt idx="176">
                  <c:v>46.089633333333332</c:v>
                </c:pt>
                <c:pt idx="177">
                  <c:v>46.387833333333333</c:v>
                </c:pt>
                <c:pt idx="178">
                  <c:v>46.566166666666668</c:v>
                </c:pt>
                <c:pt idx="179">
                  <c:v>46.747299999999996</c:v>
                </c:pt>
                <c:pt idx="180">
                  <c:v>46.830500000000001</c:v>
                </c:pt>
                <c:pt idx="181">
                  <c:v>46.977733333333333</c:v>
                </c:pt>
                <c:pt idx="182">
                  <c:v>47.110166666666665</c:v>
                </c:pt>
                <c:pt idx="183">
                  <c:v>47.118433333333336</c:v>
                </c:pt>
                <c:pt idx="184">
                  <c:v>47.096533333333333</c:v>
                </c:pt>
                <c:pt idx="185">
                  <c:v>46.975766666666665</c:v>
                </c:pt>
                <c:pt idx="186">
                  <c:v>46.688066666666664</c:v>
                </c:pt>
                <c:pt idx="187">
                  <c:v>46.482400000000005</c:v>
                </c:pt>
                <c:pt idx="188">
                  <c:v>46.259099999999997</c:v>
                </c:pt>
                <c:pt idx="189">
                  <c:v>46.012433333333341</c:v>
                </c:pt>
                <c:pt idx="190">
                  <c:v>45.947200000000002</c:v>
                </c:pt>
                <c:pt idx="191">
                  <c:v>45.913333333333334</c:v>
                </c:pt>
                <c:pt idx="192">
                  <c:v>46.01156666666666</c:v>
                </c:pt>
                <c:pt idx="193">
                  <c:v>46.048900000000003</c:v>
                </c:pt>
                <c:pt idx="194">
                  <c:v>46.246566666666666</c:v>
                </c:pt>
                <c:pt idx="195">
                  <c:v>46.445699999999995</c:v>
                </c:pt>
                <c:pt idx="196">
                  <c:v>46.604333333333336</c:v>
                </c:pt>
                <c:pt idx="197">
                  <c:v>46.710833333333333</c:v>
                </c:pt>
                <c:pt idx="198">
                  <c:v>46.696599999999997</c:v>
                </c:pt>
                <c:pt idx="199">
                  <c:v>46.731333333333339</c:v>
                </c:pt>
                <c:pt idx="200">
                  <c:v>46.772666666666659</c:v>
                </c:pt>
                <c:pt idx="201">
                  <c:v>47.046366666666664</c:v>
                </c:pt>
                <c:pt idx="202">
                  <c:v>47.602666666666664</c:v>
                </c:pt>
                <c:pt idx="203">
                  <c:v>47.749066666666671</c:v>
                </c:pt>
                <c:pt idx="204">
                  <c:v>48.362599999999993</c:v>
                </c:pt>
                <c:pt idx="205">
                  <c:v>48.617533333333334</c:v>
                </c:pt>
                <c:pt idx="206">
                  <c:v>48.781033333333333</c:v>
                </c:pt>
                <c:pt idx="207">
                  <c:v>48.653399999999998</c:v>
                </c:pt>
                <c:pt idx="208">
                  <c:v>48.407600000000002</c:v>
                </c:pt>
                <c:pt idx="209">
                  <c:v>48.031599999999997</c:v>
                </c:pt>
                <c:pt idx="210">
                  <c:v>47.769033333333333</c:v>
                </c:pt>
                <c:pt idx="211">
                  <c:v>47.704666666666668</c:v>
                </c:pt>
                <c:pt idx="212">
                  <c:v>47.536266666666656</c:v>
                </c:pt>
                <c:pt idx="213">
                  <c:v>47.573633333333333</c:v>
                </c:pt>
                <c:pt idx="214">
                  <c:v>47.618333333333332</c:v>
                </c:pt>
                <c:pt idx="215">
                  <c:v>47.792366666666673</c:v>
                </c:pt>
                <c:pt idx="216">
                  <c:v>47.872400000000006</c:v>
                </c:pt>
                <c:pt idx="217">
                  <c:v>48.030499999999996</c:v>
                </c:pt>
                <c:pt idx="218">
                  <c:v>48.060966666666666</c:v>
                </c:pt>
                <c:pt idx="219">
                  <c:v>48.187433333333331</c:v>
                </c:pt>
                <c:pt idx="220">
                  <c:v>48.265466666666669</c:v>
                </c:pt>
                <c:pt idx="221">
                  <c:v>48.28026666666667</c:v>
                </c:pt>
                <c:pt idx="222">
                  <c:v>48.21673333333333</c:v>
                </c:pt>
                <c:pt idx="223">
                  <c:v>48.081166666666661</c:v>
                </c:pt>
                <c:pt idx="224">
                  <c:v>47.91343333333333</c:v>
                </c:pt>
                <c:pt idx="225">
                  <c:v>47.880400000000002</c:v>
                </c:pt>
                <c:pt idx="226">
                  <c:v>47.737066666666664</c:v>
                </c:pt>
                <c:pt idx="227">
                  <c:v>47.622599999999998</c:v>
                </c:pt>
                <c:pt idx="228">
                  <c:v>47.5212</c:v>
                </c:pt>
                <c:pt idx="229">
                  <c:v>47.439699999999995</c:v>
                </c:pt>
                <c:pt idx="230">
                  <c:v>47.380766666666666</c:v>
                </c:pt>
                <c:pt idx="231">
                  <c:v>47.328633333333336</c:v>
                </c:pt>
                <c:pt idx="232">
                  <c:v>47.445966666666664</c:v>
                </c:pt>
                <c:pt idx="233">
                  <c:v>47.486166666666662</c:v>
                </c:pt>
                <c:pt idx="234">
                  <c:v>47.6693</c:v>
                </c:pt>
                <c:pt idx="235">
                  <c:v>47.854999999999997</c:v>
                </c:pt>
                <c:pt idx="236">
                  <c:v>48.128733333333336</c:v>
                </c:pt>
                <c:pt idx="237">
                  <c:v>48.184266666666666</c:v>
                </c:pt>
                <c:pt idx="238">
                  <c:v>48.440933333333341</c:v>
                </c:pt>
                <c:pt idx="239">
                  <c:v>48.353499999999997</c:v>
                </c:pt>
                <c:pt idx="240">
                  <c:v>48.502133333333326</c:v>
                </c:pt>
                <c:pt idx="241">
                  <c:v>48.324433333333332</c:v>
                </c:pt>
                <c:pt idx="242">
                  <c:v>48.418433333333333</c:v>
                </c:pt>
                <c:pt idx="243">
                  <c:v>48.1601</c:v>
                </c:pt>
                <c:pt idx="244">
                  <c:v>48.344366666666666</c:v>
                </c:pt>
                <c:pt idx="245">
                  <c:v>48.235266666666668</c:v>
                </c:pt>
                <c:pt idx="246">
                  <c:v>48.655133333333332</c:v>
                </c:pt>
                <c:pt idx="247">
                  <c:v>48.977566666666668</c:v>
                </c:pt>
                <c:pt idx="248">
                  <c:v>49.196866666666665</c:v>
                </c:pt>
                <c:pt idx="249">
                  <c:v>49.53296666666666</c:v>
                </c:pt>
                <c:pt idx="250">
                  <c:v>50.054533333333332</c:v>
                </c:pt>
                <c:pt idx="251">
                  <c:v>50.240833333333335</c:v>
                </c:pt>
                <c:pt idx="252">
                  <c:v>50.60766666666666</c:v>
                </c:pt>
                <c:pt idx="253">
                  <c:v>50.518799999999999</c:v>
                </c:pt>
                <c:pt idx="254">
                  <c:v>50.435066666666671</c:v>
                </c:pt>
                <c:pt idx="255">
                  <c:v>50.323966666666671</c:v>
                </c:pt>
                <c:pt idx="256">
                  <c:v>50.120033333333332</c:v>
                </c:pt>
                <c:pt idx="257">
                  <c:v>50.042533333333346</c:v>
                </c:pt>
                <c:pt idx="258">
                  <c:v>49.807266666666663</c:v>
                </c:pt>
                <c:pt idx="259">
                  <c:v>49.773400000000002</c:v>
                </c:pt>
                <c:pt idx="260">
                  <c:v>49.531566666666663</c:v>
                </c:pt>
                <c:pt idx="261">
                  <c:v>49.416500000000006</c:v>
                </c:pt>
                <c:pt idx="262">
                  <c:v>49.10146666666666</c:v>
                </c:pt>
                <c:pt idx="263">
                  <c:v>49.254733333333341</c:v>
                </c:pt>
                <c:pt idx="264">
                  <c:v>49.000900000000001</c:v>
                </c:pt>
                <c:pt idx="265">
                  <c:v>48.982100000000003</c:v>
                </c:pt>
                <c:pt idx="266">
                  <c:v>48.737166666666667</c:v>
                </c:pt>
                <c:pt idx="267">
                  <c:v>48.69186666666667</c:v>
                </c:pt>
                <c:pt idx="268">
                  <c:v>48.503599999999999</c:v>
                </c:pt>
                <c:pt idx="269">
                  <c:v>48.49133333333333</c:v>
                </c:pt>
                <c:pt idx="270">
                  <c:v>48.375999999999998</c:v>
                </c:pt>
                <c:pt idx="271">
                  <c:v>48.458033333333333</c:v>
                </c:pt>
                <c:pt idx="272">
                  <c:v>48.718066666666665</c:v>
                </c:pt>
                <c:pt idx="273">
                  <c:v>48.938800000000008</c:v>
                </c:pt>
                <c:pt idx="274">
                  <c:v>49.159866666666666</c:v>
                </c:pt>
                <c:pt idx="275">
                  <c:v>49.372633333333333</c:v>
                </c:pt>
                <c:pt idx="276">
                  <c:v>49.502233333333329</c:v>
                </c:pt>
                <c:pt idx="277">
                  <c:v>49.561766666666664</c:v>
                </c:pt>
                <c:pt idx="278">
                  <c:v>49.501933333333334</c:v>
                </c:pt>
                <c:pt idx="279">
                  <c:v>49.503666666666668</c:v>
                </c:pt>
                <c:pt idx="280">
                  <c:v>49.636400000000002</c:v>
                </c:pt>
                <c:pt idx="281">
                  <c:v>49.621600000000001</c:v>
                </c:pt>
                <c:pt idx="282">
                  <c:v>49.649466666666662</c:v>
                </c:pt>
                <c:pt idx="283">
                  <c:v>49.592833333333338</c:v>
                </c:pt>
                <c:pt idx="284">
                  <c:v>49.469466666666655</c:v>
                </c:pt>
                <c:pt idx="285">
                  <c:v>49.461500000000001</c:v>
                </c:pt>
                <c:pt idx="286">
                  <c:v>49.356366666666666</c:v>
                </c:pt>
                <c:pt idx="287">
                  <c:v>49.302833333333332</c:v>
                </c:pt>
                <c:pt idx="288">
                  <c:v>49.237900000000003</c:v>
                </c:pt>
                <c:pt idx="289">
                  <c:v>49.208300000000001</c:v>
                </c:pt>
                <c:pt idx="290">
                  <c:v>49.131666666666668</c:v>
                </c:pt>
                <c:pt idx="291">
                  <c:v>49.108900000000006</c:v>
                </c:pt>
                <c:pt idx="292">
                  <c:v>49.088633333333341</c:v>
                </c:pt>
                <c:pt idx="293">
                  <c:v>49.022833333333331</c:v>
                </c:pt>
                <c:pt idx="294">
                  <c:v>49.061866666666667</c:v>
                </c:pt>
                <c:pt idx="295">
                  <c:v>48.998333333333335</c:v>
                </c:pt>
                <c:pt idx="296">
                  <c:v>48.912033333333333</c:v>
                </c:pt>
                <c:pt idx="297">
                  <c:v>48.799266666666661</c:v>
                </c:pt>
                <c:pt idx="298">
                  <c:v>48.647133333333336</c:v>
                </c:pt>
                <c:pt idx="299">
                  <c:v>48.582233333333335</c:v>
                </c:pt>
                <c:pt idx="300">
                  <c:v>48.215033333333338</c:v>
                </c:pt>
              </c:numCache>
            </c:numRef>
          </c:yVal>
          <c:smooth val="1"/>
          <c:extLst>
            <c:ext xmlns:c16="http://schemas.microsoft.com/office/drawing/2014/chart" uri="{C3380CC4-5D6E-409C-BE32-E72D297353CC}">
              <c16:uniqueId val="{00000000-A573-41CB-B04E-8695121F4D24}"/>
            </c:ext>
          </c:extLst>
        </c:ser>
        <c:ser>
          <c:idx val="1"/>
          <c:order val="1"/>
          <c:tx>
            <c:v>Actual temprature</c:v>
          </c:tx>
          <c:spPr>
            <a:ln w="19050" cap="rnd">
              <a:solidFill>
                <a:schemeClr val="tx1"/>
              </a:solidFill>
              <a:round/>
            </a:ln>
            <a:effectLst/>
          </c:spPr>
          <c:marker>
            <c:symbol val="none"/>
          </c:marker>
          <c:xVal>
            <c:numRef>
              <c:f>'Summer2019 (Jun, Jul, Aug)'!$AB$4:$AB$304</c:f>
              <c:numCache>
                <c:formatCode>General</c:formatCode>
                <c:ptCount val="301"/>
                <c:pt idx="0">
                  <c:v>0</c:v>
                </c:pt>
                <c:pt idx="1">
                  <c:v>-0.03</c:v>
                </c:pt>
                <c:pt idx="2">
                  <c:v>-0.06</c:v>
                </c:pt>
                <c:pt idx="3">
                  <c:v>-0.09</c:v>
                </c:pt>
                <c:pt idx="4">
                  <c:v>-0.12</c:v>
                </c:pt>
                <c:pt idx="5">
                  <c:v>-0.15</c:v>
                </c:pt>
                <c:pt idx="6">
                  <c:v>-0.18</c:v>
                </c:pt>
                <c:pt idx="7">
                  <c:v>-0.21</c:v>
                </c:pt>
                <c:pt idx="8">
                  <c:v>-0.24</c:v>
                </c:pt>
                <c:pt idx="9">
                  <c:v>-0.27</c:v>
                </c:pt>
                <c:pt idx="10">
                  <c:v>-0.3</c:v>
                </c:pt>
                <c:pt idx="11">
                  <c:v>-0.33</c:v>
                </c:pt>
                <c:pt idx="12">
                  <c:v>-0.36</c:v>
                </c:pt>
                <c:pt idx="13">
                  <c:v>-0.39</c:v>
                </c:pt>
                <c:pt idx="14">
                  <c:v>-0.42</c:v>
                </c:pt>
                <c:pt idx="15">
                  <c:v>-0.45</c:v>
                </c:pt>
                <c:pt idx="16">
                  <c:v>-0.48</c:v>
                </c:pt>
                <c:pt idx="17">
                  <c:v>-0.51</c:v>
                </c:pt>
                <c:pt idx="18">
                  <c:v>-0.54</c:v>
                </c:pt>
                <c:pt idx="19">
                  <c:v>-0.56999999999999995</c:v>
                </c:pt>
                <c:pt idx="20">
                  <c:v>-0.6</c:v>
                </c:pt>
                <c:pt idx="21">
                  <c:v>-0.63</c:v>
                </c:pt>
                <c:pt idx="22">
                  <c:v>-0.66</c:v>
                </c:pt>
                <c:pt idx="23">
                  <c:v>-0.69</c:v>
                </c:pt>
                <c:pt idx="24">
                  <c:v>-0.72</c:v>
                </c:pt>
                <c:pt idx="25">
                  <c:v>-0.75</c:v>
                </c:pt>
                <c:pt idx="26">
                  <c:v>-0.78</c:v>
                </c:pt>
                <c:pt idx="27">
                  <c:v>-0.81</c:v>
                </c:pt>
                <c:pt idx="28">
                  <c:v>-0.84</c:v>
                </c:pt>
                <c:pt idx="29">
                  <c:v>-0.87</c:v>
                </c:pt>
                <c:pt idx="30">
                  <c:v>-0.9</c:v>
                </c:pt>
                <c:pt idx="31">
                  <c:v>-0.93</c:v>
                </c:pt>
                <c:pt idx="32">
                  <c:v>-0.96</c:v>
                </c:pt>
                <c:pt idx="33">
                  <c:v>-0.99</c:v>
                </c:pt>
                <c:pt idx="34">
                  <c:v>-1.02</c:v>
                </c:pt>
                <c:pt idx="35">
                  <c:v>-1.05</c:v>
                </c:pt>
                <c:pt idx="36">
                  <c:v>-1.08</c:v>
                </c:pt>
                <c:pt idx="37">
                  <c:v>-1.1100000000000001</c:v>
                </c:pt>
                <c:pt idx="38">
                  <c:v>-1.1399999999999999</c:v>
                </c:pt>
                <c:pt idx="39">
                  <c:v>-1.17</c:v>
                </c:pt>
                <c:pt idx="40">
                  <c:v>-1.2</c:v>
                </c:pt>
                <c:pt idx="41">
                  <c:v>-1.23</c:v>
                </c:pt>
                <c:pt idx="42">
                  <c:v>-1.26</c:v>
                </c:pt>
                <c:pt idx="43">
                  <c:v>-1.29</c:v>
                </c:pt>
                <c:pt idx="44">
                  <c:v>-1.32</c:v>
                </c:pt>
                <c:pt idx="45">
                  <c:v>-1.35</c:v>
                </c:pt>
                <c:pt idx="46">
                  <c:v>-1.38</c:v>
                </c:pt>
                <c:pt idx="47">
                  <c:v>-1.41</c:v>
                </c:pt>
                <c:pt idx="48">
                  <c:v>-1.44</c:v>
                </c:pt>
                <c:pt idx="49">
                  <c:v>-1.47</c:v>
                </c:pt>
                <c:pt idx="50">
                  <c:v>-1.5</c:v>
                </c:pt>
                <c:pt idx="51">
                  <c:v>-1.53</c:v>
                </c:pt>
                <c:pt idx="52">
                  <c:v>-1.56</c:v>
                </c:pt>
                <c:pt idx="53">
                  <c:v>-1.59</c:v>
                </c:pt>
                <c:pt idx="54">
                  <c:v>-1.62</c:v>
                </c:pt>
                <c:pt idx="55">
                  <c:v>-1.65</c:v>
                </c:pt>
                <c:pt idx="56">
                  <c:v>-1.68</c:v>
                </c:pt>
                <c:pt idx="57">
                  <c:v>-1.71</c:v>
                </c:pt>
                <c:pt idx="58">
                  <c:v>-1.74</c:v>
                </c:pt>
                <c:pt idx="59">
                  <c:v>-1.77</c:v>
                </c:pt>
                <c:pt idx="60">
                  <c:v>-1.8</c:v>
                </c:pt>
                <c:pt idx="61">
                  <c:v>-1.83</c:v>
                </c:pt>
                <c:pt idx="62">
                  <c:v>-1.86</c:v>
                </c:pt>
                <c:pt idx="63">
                  <c:v>-1.89</c:v>
                </c:pt>
                <c:pt idx="64">
                  <c:v>-1.92</c:v>
                </c:pt>
                <c:pt idx="65">
                  <c:v>-1.95</c:v>
                </c:pt>
                <c:pt idx="66">
                  <c:v>-1.98</c:v>
                </c:pt>
                <c:pt idx="67">
                  <c:v>-2.0099999999999998</c:v>
                </c:pt>
                <c:pt idx="68">
                  <c:v>-2.04</c:v>
                </c:pt>
                <c:pt idx="69">
                  <c:v>-2.0699999999999998</c:v>
                </c:pt>
                <c:pt idx="70">
                  <c:v>-2.1</c:v>
                </c:pt>
                <c:pt idx="71">
                  <c:v>-2.13</c:v>
                </c:pt>
                <c:pt idx="72">
                  <c:v>-2.16</c:v>
                </c:pt>
                <c:pt idx="73">
                  <c:v>-2.19</c:v>
                </c:pt>
                <c:pt idx="74">
                  <c:v>-2.2200000000000002</c:v>
                </c:pt>
                <c:pt idx="75">
                  <c:v>-2.25</c:v>
                </c:pt>
                <c:pt idx="76">
                  <c:v>-2.2799999999999998</c:v>
                </c:pt>
                <c:pt idx="77">
                  <c:v>-2.31</c:v>
                </c:pt>
                <c:pt idx="78">
                  <c:v>-2.34</c:v>
                </c:pt>
                <c:pt idx="79">
                  <c:v>-2.37</c:v>
                </c:pt>
                <c:pt idx="80">
                  <c:v>-2.4</c:v>
                </c:pt>
                <c:pt idx="81">
                  <c:v>-2.4300000000000002</c:v>
                </c:pt>
                <c:pt idx="82">
                  <c:v>-2.46</c:v>
                </c:pt>
                <c:pt idx="83">
                  <c:v>-2.4900000000000002</c:v>
                </c:pt>
                <c:pt idx="84">
                  <c:v>-2.52</c:v>
                </c:pt>
                <c:pt idx="85">
                  <c:v>-2.5499999999999998</c:v>
                </c:pt>
                <c:pt idx="86">
                  <c:v>-2.58</c:v>
                </c:pt>
                <c:pt idx="87">
                  <c:v>-2.61</c:v>
                </c:pt>
                <c:pt idx="88">
                  <c:v>-2.64</c:v>
                </c:pt>
                <c:pt idx="89">
                  <c:v>-2.67</c:v>
                </c:pt>
                <c:pt idx="90">
                  <c:v>-2.7</c:v>
                </c:pt>
                <c:pt idx="91">
                  <c:v>-2.73</c:v>
                </c:pt>
                <c:pt idx="92">
                  <c:v>-2.76</c:v>
                </c:pt>
                <c:pt idx="93">
                  <c:v>-2.79</c:v>
                </c:pt>
                <c:pt idx="94">
                  <c:v>-2.82</c:v>
                </c:pt>
                <c:pt idx="95">
                  <c:v>-2.85</c:v>
                </c:pt>
                <c:pt idx="96">
                  <c:v>-2.88</c:v>
                </c:pt>
                <c:pt idx="97">
                  <c:v>-2.91</c:v>
                </c:pt>
                <c:pt idx="98">
                  <c:v>-2.94</c:v>
                </c:pt>
                <c:pt idx="99">
                  <c:v>-2.97</c:v>
                </c:pt>
                <c:pt idx="100">
                  <c:v>-3</c:v>
                </c:pt>
                <c:pt idx="101">
                  <c:v>-3.03</c:v>
                </c:pt>
                <c:pt idx="102">
                  <c:v>-3.06</c:v>
                </c:pt>
                <c:pt idx="103">
                  <c:v>-3.09</c:v>
                </c:pt>
                <c:pt idx="104">
                  <c:v>-3.12</c:v>
                </c:pt>
                <c:pt idx="105">
                  <c:v>-3.15</c:v>
                </c:pt>
                <c:pt idx="106">
                  <c:v>-3.18</c:v>
                </c:pt>
                <c:pt idx="107">
                  <c:v>-3.21</c:v>
                </c:pt>
                <c:pt idx="108">
                  <c:v>-3.24</c:v>
                </c:pt>
                <c:pt idx="109">
                  <c:v>-3.27</c:v>
                </c:pt>
                <c:pt idx="110">
                  <c:v>-3.3</c:v>
                </c:pt>
                <c:pt idx="111">
                  <c:v>-3.33</c:v>
                </c:pt>
                <c:pt idx="112">
                  <c:v>-3.36</c:v>
                </c:pt>
                <c:pt idx="113">
                  <c:v>-3.39</c:v>
                </c:pt>
                <c:pt idx="114">
                  <c:v>-3.42</c:v>
                </c:pt>
                <c:pt idx="115">
                  <c:v>-3.45</c:v>
                </c:pt>
                <c:pt idx="116">
                  <c:v>-3.48</c:v>
                </c:pt>
                <c:pt idx="117">
                  <c:v>-3.51</c:v>
                </c:pt>
                <c:pt idx="118">
                  <c:v>-3.54</c:v>
                </c:pt>
                <c:pt idx="119">
                  <c:v>-3.57</c:v>
                </c:pt>
                <c:pt idx="120">
                  <c:v>-3.6</c:v>
                </c:pt>
                <c:pt idx="121">
                  <c:v>-3.63</c:v>
                </c:pt>
                <c:pt idx="122">
                  <c:v>-3.66</c:v>
                </c:pt>
                <c:pt idx="123">
                  <c:v>-3.69</c:v>
                </c:pt>
                <c:pt idx="124">
                  <c:v>-3.72</c:v>
                </c:pt>
                <c:pt idx="125">
                  <c:v>-3.75</c:v>
                </c:pt>
                <c:pt idx="126">
                  <c:v>-3.78</c:v>
                </c:pt>
                <c:pt idx="127">
                  <c:v>-3.81</c:v>
                </c:pt>
                <c:pt idx="128">
                  <c:v>-3.84</c:v>
                </c:pt>
                <c:pt idx="129">
                  <c:v>-3.87</c:v>
                </c:pt>
                <c:pt idx="130">
                  <c:v>-3.9</c:v>
                </c:pt>
                <c:pt idx="131">
                  <c:v>-3.93</c:v>
                </c:pt>
                <c:pt idx="132">
                  <c:v>-3.96</c:v>
                </c:pt>
                <c:pt idx="133">
                  <c:v>-3.99</c:v>
                </c:pt>
                <c:pt idx="134">
                  <c:v>-4.0199999999999996</c:v>
                </c:pt>
                <c:pt idx="135">
                  <c:v>-4.05</c:v>
                </c:pt>
                <c:pt idx="136">
                  <c:v>-4.08</c:v>
                </c:pt>
                <c:pt idx="137">
                  <c:v>-4.1100000000000003</c:v>
                </c:pt>
                <c:pt idx="138">
                  <c:v>-4.1399999999999997</c:v>
                </c:pt>
                <c:pt idx="139">
                  <c:v>-4.17</c:v>
                </c:pt>
                <c:pt idx="140">
                  <c:v>-4.2</c:v>
                </c:pt>
                <c:pt idx="141">
                  <c:v>-4.2300000000000004</c:v>
                </c:pt>
                <c:pt idx="142">
                  <c:v>-4.26</c:v>
                </c:pt>
                <c:pt idx="143">
                  <c:v>-4.29</c:v>
                </c:pt>
                <c:pt idx="144">
                  <c:v>-4.32</c:v>
                </c:pt>
                <c:pt idx="145">
                  <c:v>-4.3499999999999996</c:v>
                </c:pt>
                <c:pt idx="146">
                  <c:v>-4.38</c:v>
                </c:pt>
                <c:pt idx="147">
                  <c:v>-4.41</c:v>
                </c:pt>
                <c:pt idx="148">
                  <c:v>-4.4400000000000004</c:v>
                </c:pt>
                <c:pt idx="149">
                  <c:v>-4.47</c:v>
                </c:pt>
                <c:pt idx="150">
                  <c:v>-4.5</c:v>
                </c:pt>
                <c:pt idx="151">
                  <c:v>-4.53</c:v>
                </c:pt>
                <c:pt idx="152">
                  <c:v>-4.5599999999999996</c:v>
                </c:pt>
                <c:pt idx="153">
                  <c:v>-4.59</c:v>
                </c:pt>
                <c:pt idx="154">
                  <c:v>-4.62</c:v>
                </c:pt>
                <c:pt idx="155">
                  <c:v>-4.6500000000000004</c:v>
                </c:pt>
                <c:pt idx="156">
                  <c:v>-4.68</c:v>
                </c:pt>
                <c:pt idx="157">
                  <c:v>-4.71</c:v>
                </c:pt>
                <c:pt idx="158">
                  <c:v>-4.74</c:v>
                </c:pt>
                <c:pt idx="159">
                  <c:v>-4.7699999999999996</c:v>
                </c:pt>
                <c:pt idx="160">
                  <c:v>-4.8</c:v>
                </c:pt>
                <c:pt idx="161">
                  <c:v>-4.83</c:v>
                </c:pt>
                <c:pt idx="162">
                  <c:v>-4.8600000000000003</c:v>
                </c:pt>
                <c:pt idx="163">
                  <c:v>-4.8899999999999997</c:v>
                </c:pt>
                <c:pt idx="164">
                  <c:v>-4.92</c:v>
                </c:pt>
                <c:pt idx="165">
                  <c:v>-4.95</c:v>
                </c:pt>
                <c:pt idx="166">
                  <c:v>-4.9800000000000004</c:v>
                </c:pt>
                <c:pt idx="167">
                  <c:v>-5.01</c:v>
                </c:pt>
                <c:pt idx="168">
                  <c:v>-5.04</c:v>
                </c:pt>
                <c:pt idx="169">
                  <c:v>-5.07</c:v>
                </c:pt>
                <c:pt idx="170">
                  <c:v>-5.0999999999999996</c:v>
                </c:pt>
                <c:pt idx="171">
                  <c:v>-5.13</c:v>
                </c:pt>
                <c:pt idx="172">
                  <c:v>-5.16</c:v>
                </c:pt>
                <c:pt idx="173">
                  <c:v>-5.19</c:v>
                </c:pt>
                <c:pt idx="174">
                  <c:v>-5.22</c:v>
                </c:pt>
                <c:pt idx="175">
                  <c:v>-5.25</c:v>
                </c:pt>
                <c:pt idx="176">
                  <c:v>-5.28</c:v>
                </c:pt>
                <c:pt idx="177">
                  <c:v>-5.31</c:v>
                </c:pt>
                <c:pt idx="178">
                  <c:v>-5.34</c:v>
                </c:pt>
                <c:pt idx="179">
                  <c:v>-5.37</c:v>
                </c:pt>
                <c:pt idx="180">
                  <c:v>-5.4</c:v>
                </c:pt>
                <c:pt idx="181">
                  <c:v>-5.43</c:v>
                </c:pt>
                <c:pt idx="182">
                  <c:v>-5.46</c:v>
                </c:pt>
                <c:pt idx="183">
                  <c:v>-5.49</c:v>
                </c:pt>
                <c:pt idx="184">
                  <c:v>-5.52</c:v>
                </c:pt>
                <c:pt idx="185">
                  <c:v>-5.55</c:v>
                </c:pt>
                <c:pt idx="186">
                  <c:v>-5.58</c:v>
                </c:pt>
                <c:pt idx="187">
                  <c:v>-5.61</c:v>
                </c:pt>
                <c:pt idx="188">
                  <c:v>-5.64</c:v>
                </c:pt>
                <c:pt idx="189">
                  <c:v>-5.67</c:v>
                </c:pt>
                <c:pt idx="190">
                  <c:v>-5.7</c:v>
                </c:pt>
                <c:pt idx="191">
                  <c:v>-5.73</c:v>
                </c:pt>
                <c:pt idx="192">
                  <c:v>-5.76</c:v>
                </c:pt>
                <c:pt idx="193">
                  <c:v>-5.79</c:v>
                </c:pt>
                <c:pt idx="194">
                  <c:v>-5.82</c:v>
                </c:pt>
                <c:pt idx="195">
                  <c:v>-5.85</c:v>
                </c:pt>
                <c:pt idx="196">
                  <c:v>-5.88</c:v>
                </c:pt>
                <c:pt idx="197">
                  <c:v>-5.91</c:v>
                </c:pt>
                <c:pt idx="198">
                  <c:v>-5.94</c:v>
                </c:pt>
                <c:pt idx="199">
                  <c:v>-5.97</c:v>
                </c:pt>
                <c:pt idx="200">
                  <c:v>-6</c:v>
                </c:pt>
                <c:pt idx="201">
                  <c:v>-6.03</c:v>
                </c:pt>
                <c:pt idx="202">
                  <c:v>-6.06</c:v>
                </c:pt>
                <c:pt idx="203">
                  <c:v>-6.09</c:v>
                </c:pt>
                <c:pt idx="204">
                  <c:v>-6.12</c:v>
                </c:pt>
                <c:pt idx="205">
                  <c:v>-6.15</c:v>
                </c:pt>
                <c:pt idx="206">
                  <c:v>-6.18</c:v>
                </c:pt>
                <c:pt idx="207">
                  <c:v>-6.21</c:v>
                </c:pt>
                <c:pt idx="208">
                  <c:v>-6.24</c:v>
                </c:pt>
                <c:pt idx="209">
                  <c:v>-6.27</c:v>
                </c:pt>
                <c:pt idx="210">
                  <c:v>-6.3</c:v>
                </c:pt>
                <c:pt idx="211">
                  <c:v>-6.33</c:v>
                </c:pt>
                <c:pt idx="212">
                  <c:v>-6.36</c:v>
                </c:pt>
                <c:pt idx="213">
                  <c:v>-6.39</c:v>
                </c:pt>
                <c:pt idx="214">
                  <c:v>-6.42</c:v>
                </c:pt>
                <c:pt idx="215">
                  <c:v>-6.45</c:v>
                </c:pt>
                <c:pt idx="216">
                  <c:v>-6.48</c:v>
                </c:pt>
                <c:pt idx="217">
                  <c:v>-6.51</c:v>
                </c:pt>
                <c:pt idx="218">
                  <c:v>-6.54</c:v>
                </c:pt>
                <c:pt idx="219">
                  <c:v>-6.57</c:v>
                </c:pt>
                <c:pt idx="220">
                  <c:v>-6.6</c:v>
                </c:pt>
                <c:pt idx="221">
                  <c:v>-6.63</c:v>
                </c:pt>
                <c:pt idx="222">
                  <c:v>-6.66</c:v>
                </c:pt>
                <c:pt idx="223">
                  <c:v>-6.69</c:v>
                </c:pt>
                <c:pt idx="224">
                  <c:v>-6.72</c:v>
                </c:pt>
                <c:pt idx="225">
                  <c:v>-6.75</c:v>
                </c:pt>
                <c:pt idx="226">
                  <c:v>-6.78</c:v>
                </c:pt>
                <c:pt idx="227">
                  <c:v>-6.81</c:v>
                </c:pt>
                <c:pt idx="228">
                  <c:v>-6.84</c:v>
                </c:pt>
                <c:pt idx="229">
                  <c:v>-6.87</c:v>
                </c:pt>
                <c:pt idx="230">
                  <c:v>-6.9</c:v>
                </c:pt>
                <c:pt idx="231">
                  <c:v>-6.93</c:v>
                </c:pt>
                <c:pt idx="232">
                  <c:v>-6.96</c:v>
                </c:pt>
                <c:pt idx="233">
                  <c:v>-6.99</c:v>
                </c:pt>
                <c:pt idx="234">
                  <c:v>-7.02</c:v>
                </c:pt>
                <c:pt idx="235">
                  <c:v>-7.05</c:v>
                </c:pt>
                <c:pt idx="236">
                  <c:v>-7.08</c:v>
                </c:pt>
                <c:pt idx="237">
                  <c:v>-7.11</c:v>
                </c:pt>
                <c:pt idx="238">
                  <c:v>-7.14</c:v>
                </c:pt>
                <c:pt idx="239">
                  <c:v>-7.17</c:v>
                </c:pt>
                <c:pt idx="240">
                  <c:v>-7.2</c:v>
                </c:pt>
                <c:pt idx="241">
                  <c:v>-7.23</c:v>
                </c:pt>
                <c:pt idx="242">
                  <c:v>-7.26</c:v>
                </c:pt>
                <c:pt idx="243">
                  <c:v>-7.29</c:v>
                </c:pt>
                <c:pt idx="244">
                  <c:v>-7.32</c:v>
                </c:pt>
                <c:pt idx="245">
                  <c:v>-7.35</c:v>
                </c:pt>
                <c:pt idx="246">
                  <c:v>-7.38</c:v>
                </c:pt>
                <c:pt idx="247">
                  <c:v>-7.41</c:v>
                </c:pt>
                <c:pt idx="248">
                  <c:v>-7.44</c:v>
                </c:pt>
                <c:pt idx="249">
                  <c:v>-7.47</c:v>
                </c:pt>
                <c:pt idx="250">
                  <c:v>-7.5</c:v>
                </c:pt>
                <c:pt idx="251">
                  <c:v>-7.53</c:v>
                </c:pt>
                <c:pt idx="252">
                  <c:v>-7.56</c:v>
                </c:pt>
                <c:pt idx="253">
                  <c:v>-7.59</c:v>
                </c:pt>
                <c:pt idx="254">
                  <c:v>-7.62</c:v>
                </c:pt>
                <c:pt idx="255">
                  <c:v>-7.65</c:v>
                </c:pt>
                <c:pt idx="256">
                  <c:v>-7.68</c:v>
                </c:pt>
                <c:pt idx="257">
                  <c:v>-7.71</c:v>
                </c:pt>
                <c:pt idx="258">
                  <c:v>-7.74</c:v>
                </c:pt>
                <c:pt idx="259">
                  <c:v>-7.77</c:v>
                </c:pt>
                <c:pt idx="260">
                  <c:v>-7.8</c:v>
                </c:pt>
                <c:pt idx="261">
                  <c:v>-7.83</c:v>
                </c:pt>
                <c:pt idx="262">
                  <c:v>-7.86</c:v>
                </c:pt>
                <c:pt idx="263">
                  <c:v>-7.89</c:v>
                </c:pt>
                <c:pt idx="264">
                  <c:v>-7.92</c:v>
                </c:pt>
                <c:pt idx="265">
                  <c:v>-7.95</c:v>
                </c:pt>
                <c:pt idx="266">
                  <c:v>-7.98</c:v>
                </c:pt>
                <c:pt idx="267">
                  <c:v>-8.01</c:v>
                </c:pt>
                <c:pt idx="268">
                  <c:v>-8.0399999999999991</c:v>
                </c:pt>
                <c:pt idx="269">
                  <c:v>-8.07</c:v>
                </c:pt>
                <c:pt idx="270">
                  <c:v>-8.1</c:v>
                </c:pt>
                <c:pt idx="271">
                  <c:v>-8.1300000000000008</c:v>
                </c:pt>
                <c:pt idx="272">
                  <c:v>-8.16</c:v>
                </c:pt>
                <c:pt idx="273">
                  <c:v>-8.19</c:v>
                </c:pt>
                <c:pt idx="274">
                  <c:v>-8.2200000000000006</c:v>
                </c:pt>
                <c:pt idx="275">
                  <c:v>-8.25</c:v>
                </c:pt>
                <c:pt idx="276">
                  <c:v>-8.2799999999999994</c:v>
                </c:pt>
                <c:pt idx="277">
                  <c:v>-8.31</c:v>
                </c:pt>
                <c:pt idx="278">
                  <c:v>-8.34</c:v>
                </c:pt>
                <c:pt idx="279">
                  <c:v>-8.3699999999999992</c:v>
                </c:pt>
                <c:pt idx="280">
                  <c:v>-8.4</c:v>
                </c:pt>
                <c:pt idx="281">
                  <c:v>-8.43</c:v>
                </c:pt>
                <c:pt idx="282">
                  <c:v>-8.4600000000000009</c:v>
                </c:pt>
                <c:pt idx="283">
                  <c:v>-8.49</c:v>
                </c:pt>
                <c:pt idx="284">
                  <c:v>-8.52</c:v>
                </c:pt>
                <c:pt idx="285">
                  <c:v>-8.5500000000000007</c:v>
                </c:pt>
                <c:pt idx="286">
                  <c:v>-8.58</c:v>
                </c:pt>
                <c:pt idx="287">
                  <c:v>-8.61</c:v>
                </c:pt>
                <c:pt idx="288">
                  <c:v>-8.64</c:v>
                </c:pt>
                <c:pt idx="289">
                  <c:v>-8.67</c:v>
                </c:pt>
                <c:pt idx="290">
                  <c:v>-8.6999999999999993</c:v>
                </c:pt>
                <c:pt idx="291">
                  <c:v>-8.73</c:v>
                </c:pt>
                <c:pt idx="292">
                  <c:v>-8.76</c:v>
                </c:pt>
                <c:pt idx="293">
                  <c:v>-8.7899999999999991</c:v>
                </c:pt>
                <c:pt idx="294">
                  <c:v>-8.82</c:v>
                </c:pt>
                <c:pt idx="295">
                  <c:v>-8.85</c:v>
                </c:pt>
                <c:pt idx="296">
                  <c:v>-8.8800000000000008</c:v>
                </c:pt>
                <c:pt idx="297">
                  <c:v>-8.91</c:v>
                </c:pt>
                <c:pt idx="298">
                  <c:v>-8.94</c:v>
                </c:pt>
                <c:pt idx="299">
                  <c:v>-8.9700000000000006</c:v>
                </c:pt>
                <c:pt idx="300">
                  <c:v>-9</c:v>
                </c:pt>
              </c:numCache>
            </c:numRef>
          </c:xVal>
          <c:yVal>
            <c:numRef>
              <c:f>'Summer2019 (Jun, Jul, Aug)'!$AC$4:$AC$304</c:f>
              <c:numCache>
                <c:formatCode>0.00</c:formatCode>
                <c:ptCount val="301"/>
                <c:pt idx="0">
                  <c:v>43.343200000000003</c:v>
                </c:pt>
                <c:pt idx="1">
                  <c:v>43.170066666666663</c:v>
                </c:pt>
                <c:pt idx="2">
                  <c:v>43.08176666666666</c:v>
                </c:pt>
                <c:pt idx="3">
                  <c:v>42.866399999999999</c:v>
                </c:pt>
                <c:pt idx="4">
                  <c:v>42.752499999999998</c:v>
                </c:pt>
                <c:pt idx="5">
                  <c:v>42.639133333333341</c:v>
                </c:pt>
                <c:pt idx="6">
                  <c:v>42.611199999999997</c:v>
                </c:pt>
                <c:pt idx="7">
                  <c:v>42.58103333333333</c:v>
                </c:pt>
                <c:pt idx="8">
                  <c:v>42.697233333333337</c:v>
                </c:pt>
                <c:pt idx="9">
                  <c:v>42.783566666666665</c:v>
                </c:pt>
                <c:pt idx="10">
                  <c:v>42.964966666666669</c:v>
                </c:pt>
                <c:pt idx="11">
                  <c:v>43.119900000000001</c:v>
                </c:pt>
                <c:pt idx="12">
                  <c:v>43.639433333333329</c:v>
                </c:pt>
                <c:pt idx="13">
                  <c:v>43.858499999999999</c:v>
                </c:pt>
                <c:pt idx="14">
                  <c:v>44.347566666666665</c:v>
                </c:pt>
                <c:pt idx="15">
                  <c:v>44.386899999999997</c:v>
                </c:pt>
                <c:pt idx="16">
                  <c:v>44.185766666666666</c:v>
                </c:pt>
                <c:pt idx="17">
                  <c:v>43.764800000000001</c:v>
                </c:pt>
                <c:pt idx="18">
                  <c:v>43.432366666666667</c:v>
                </c:pt>
                <c:pt idx="19">
                  <c:v>43.27856666666667</c:v>
                </c:pt>
                <c:pt idx="20">
                  <c:v>43.122800000000005</c:v>
                </c:pt>
                <c:pt idx="21">
                  <c:v>42.974066666666666</c:v>
                </c:pt>
                <c:pt idx="22">
                  <c:v>42.972966666666672</c:v>
                </c:pt>
                <c:pt idx="23">
                  <c:v>42.965266666666658</c:v>
                </c:pt>
                <c:pt idx="24">
                  <c:v>43.08003333333334</c:v>
                </c:pt>
                <c:pt idx="25">
                  <c:v>43.428400000000003</c:v>
                </c:pt>
                <c:pt idx="26">
                  <c:v>43.773666666666664</c:v>
                </c:pt>
                <c:pt idx="27">
                  <c:v>44.456933333333332</c:v>
                </c:pt>
                <c:pt idx="28">
                  <c:v>44.723533333333336</c:v>
                </c:pt>
                <c:pt idx="29">
                  <c:v>45.136266666666664</c:v>
                </c:pt>
                <c:pt idx="30">
                  <c:v>45.240499999999997</c:v>
                </c:pt>
                <c:pt idx="31">
                  <c:v>45.059066666666666</c:v>
                </c:pt>
                <c:pt idx="32">
                  <c:v>45.026600000000002</c:v>
                </c:pt>
                <c:pt idx="33">
                  <c:v>44.616166666666665</c:v>
                </c:pt>
                <c:pt idx="34">
                  <c:v>44.491099999999996</c:v>
                </c:pt>
                <c:pt idx="35">
                  <c:v>44.23363333333333</c:v>
                </c:pt>
                <c:pt idx="36">
                  <c:v>44.337299999999999</c:v>
                </c:pt>
                <c:pt idx="37">
                  <c:v>44.348399999999998</c:v>
                </c:pt>
                <c:pt idx="38">
                  <c:v>44.623566666666669</c:v>
                </c:pt>
                <c:pt idx="39">
                  <c:v>44.810433333333329</c:v>
                </c:pt>
                <c:pt idx="40">
                  <c:v>45.284100000000002</c:v>
                </c:pt>
                <c:pt idx="41">
                  <c:v>45.316299999999991</c:v>
                </c:pt>
                <c:pt idx="42">
                  <c:v>45.387499999999996</c:v>
                </c:pt>
                <c:pt idx="43">
                  <c:v>44.969633333333327</c:v>
                </c:pt>
                <c:pt idx="44">
                  <c:v>45.132566666666662</c:v>
                </c:pt>
                <c:pt idx="45">
                  <c:v>44.758299999999998</c:v>
                </c:pt>
                <c:pt idx="46">
                  <c:v>44.630666666666663</c:v>
                </c:pt>
                <c:pt idx="47">
                  <c:v>44.488</c:v>
                </c:pt>
                <c:pt idx="48">
                  <c:v>44.545833333333327</c:v>
                </c:pt>
                <c:pt idx="49">
                  <c:v>44.826066666666662</c:v>
                </c:pt>
                <c:pt idx="50">
                  <c:v>44.828099999999999</c:v>
                </c:pt>
                <c:pt idx="51">
                  <c:v>44.896733333333337</c:v>
                </c:pt>
                <c:pt idx="52">
                  <c:v>44.737200000000001</c:v>
                </c:pt>
                <c:pt idx="53">
                  <c:v>44.517600000000009</c:v>
                </c:pt>
                <c:pt idx="54">
                  <c:v>44.284333333333336</c:v>
                </c:pt>
                <c:pt idx="55">
                  <c:v>44.099499999999999</c:v>
                </c:pt>
                <c:pt idx="56">
                  <c:v>44.125666666666667</c:v>
                </c:pt>
                <c:pt idx="57">
                  <c:v>44.200299999999999</c:v>
                </c:pt>
                <c:pt idx="58">
                  <c:v>44.40143333333333</c:v>
                </c:pt>
                <c:pt idx="59">
                  <c:v>44.396566666666672</c:v>
                </c:pt>
                <c:pt idx="60">
                  <c:v>44.587666666666671</c:v>
                </c:pt>
                <c:pt idx="61">
                  <c:v>44.570300000000003</c:v>
                </c:pt>
                <c:pt idx="62">
                  <c:v>44.349266666666665</c:v>
                </c:pt>
                <c:pt idx="63">
                  <c:v>43.905799999999999</c:v>
                </c:pt>
                <c:pt idx="64">
                  <c:v>43.705833333333338</c:v>
                </c:pt>
                <c:pt idx="65">
                  <c:v>43.529800000000002</c:v>
                </c:pt>
                <c:pt idx="66">
                  <c:v>43.476799999999997</c:v>
                </c:pt>
                <c:pt idx="67">
                  <c:v>43.285966666666667</c:v>
                </c:pt>
                <c:pt idx="68">
                  <c:v>43.351233333333333</c:v>
                </c:pt>
                <c:pt idx="69">
                  <c:v>43.403600000000004</c:v>
                </c:pt>
                <c:pt idx="70">
                  <c:v>43.4831</c:v>
                </c:pt>
                <c:pt idx="71">
                  <c:v>43.36913333333333</c:v>
                </c:pt>
                <c:pt idx="72">
                  <c:v>43.388800000000003</c:v>
                </c:pt>
                <c:pt idx="73">
                  <c:v>43.235533333333336</c:v>
                </c:pt>
                <c:pt idx="74">
                  <c:v>43.266033333333333</c:v>
                </c:pt>
                <c:pt idx="75">
                  <c:v>43.1128</c:v>
                </c:pt>
                <c:pt idx="76">
                  <c:v>43.087166666666661</c:v>
                </c:pt>
                <c:pt idx="77">
                  <c:v>43.125866666666667</c:v>
                </c:pt>
                <c:pt idx="78">
                  <c:v>43.416466666666658</c:v>
                </c:pt>
                <c:pt idx="79">
                  <c:v>43.624400000000001</c:v>
                </c:pt>
                <c:pt idx="80">
                  <c:v>44.105166666666662</c:v>
                </c:pt>
                <c:pt idx="81">
                  <c:v>44.372633333333333</c:v>
                </c:pt>
                <c:pt idx="82">
                  <c:v>44.730399999999996</c:v>
                </c:pt>
                <c:pt idx="83">
                  <c:v>44.905566666666665</c:v>
                </c:pt>
                <c:pt idx="84">
                  <c:v>45.202066666666667</c:v>
                </c:pt>
                <c:pt idx="85">
                  <c:v>45.239100000000001</c:v>
                </c:pt>
                <c:pt idx="86">
                  <c:v>45.295533333333331</c:v>
                </c:pt>
                <c:pt idx="87">
                  <c:v>45.057066666666664</c:v>
                </c:pt>
                <c:pt idx="88">
                  <c:v>44.761133333333333</c:v>
                </c:pt>
                <c:pt idx="89">
                  <c:v>44.458066666666667</c:v>
                </c:pt>
                <c:pt idx="90">
                  <c:v>44.219966666666672</c:v>
                </c:pt>
                <c:pt idx="91">
                  <c:v>43.999799999999993</c:v>
                </c:pt>
                <c:pt idx="92">
                  <c:v>43.943966666666661</c:v>
                </c:pt>
                <c:pt idx="93">
                  <c:v>44.088666666666661</c:v>
                </c:pt>
                <c:pt idx="94">
                  <c:v>44.062133333333328</c:v>
                </c:pt>
                <c:pt idx="95">
                  <c:v>44.176099999999998</c:v>
                </c:pt>
                <c:pt idx="96">
                  <c:v>44.068166666666663</c:v>
                </c:pt>
                <c:pt idx="97">
                  <c:v>44.378066666666662</c:v>
                </c:pt>
                <c:pt idx="98">
                  <c:v>44.267800000000001</c:v>
                </c:pt>
                <c:pt idx="99">
                  <c:v>44.34473333333333</c:v>
                </c:pt>
                <c:pt idx="100">
                  <c:v>44.425333333333334</c:v>
                </c:pt>
                <c:pt idx="101">
                  <c:v>44.339033333333333</c:v>
                </c:pt>
                <c:pt idx="102">
                  <c:v>44.426200000000001</c:v>
                </c:pt>
                <c:pt idx="103">
                  <c:v>44.368066666666664</c:v>
                </c:pt>
                <c:pt idx="104">
                  <c:v>44.354399999999998</c:v>
                </c:pt>
                <c:pt idx="105">
                  <c:v>44.551766666666673</c:v>
                </c:pt>
                <c:pt idx="106">
                  <c:v>44.926066666666664</c:v>
                </c:pt>
                <c:pt idx="107">
                  <c:v>45.351633333333332</c:v>
                </c:pt>
                <c:pt idx="108">
                  <c:v>45.707366666666665</c:v>
                </c:pt>
                <c:pt idx="109">
                  <c:v>46.106999999999999</c:v>
                </c:pt>
                <c:pt idx="110">
                  <c:v>46.243133333333333</c:v>
                </c:pt>
                <c:pt idx="111">
                  <c:v>46.28073333333333</c:v>
                </c:pt>
                <c:pt idx="112">
                  <c:v>46.476433333333325</c:v>
                </c:pt>
                <c:pt idx="113">
                  <c:v>46.786300000000004</c:v>
                </c:pt>
                <c:pt idx="114">
                  <c:v>46.743300000000005</c:v>
                </c:pt>
                <c:pt idx="115">
                  <c:v>46.65186666666667</c:v>
                </c:pt>
                <c:pt idx="116">
                  <c:v>46.326333333333331</c:v>
                </c:pt>
                <c:pt idx="117">
                  <c:v>46.02953333333334</c:v>
                </c:pt>
                <c:pt idx="118">
                  <c:v>45.987633333333328</c:v>
                </c:pt>
                <c:pt idx="119">
                  <c:v>46.040900000000001</c:v>
                </c:pt>
                <c:pt idx="120">
                  <c:v>46.414066666666663</c:v>
                </c:pt>
                <c:pt idx="121">
                  <c:v>46.687766666666668</c:v>
                </c:pt>
                <c:pt idx="122">
                  <c:v>47.205033333333326</c:v>
                </c:pt>
                <c:pt idx="123">
                  <c:v>47.714866666666666</c:v>
                </c:pt>
                <c:pt idx="124">
                  <c:v>48.053266666666673</c:v>
                </c:pt>
                <c:pt idx="125">
                  <c:v>48.335533333333331</c:v>
                </c:pt>
                <c:pt idx="126">
                  <c:v>48.112500000000004</c:v>
                </c:pt>
                <c:pt idx="127">
                  <c:v>48.264600000000002</c:v>
                </c:pt>
                <c:pt idx="128">
                  <c:v>48.197966666666673</c:v>
                </c:pt>
                <c:pt idx="129">
                  <c:v>48.226700000000001</c:v>
                </c:pt>
                <c:pt idx="130">
                  <c:v>48.132733333333334</c:v>
                </c:pt>
                <c:pt idx="131">
                  <c:v>48.147266666666667</c:v>
                </c:pt>
                <c:pt idx="132">
                  <c:v>48.02023333333333</c:v>
                </c:pt>
                <c:pt idx="133">
                  <c:v>48.08176666666666</c:v>
                </c:pt>
                <c:pt idx="134">
                  <c:v>48.018233333333335</c:v>
                </c:pt>
                <c:pt idx="135">
                  <c:v>48.088033333333335</c:v>
                </c:pt>
                <c:pt idx="136">
                  <c:v>48.147266666666667</c:v>
                </c:pt>
                <c:pt idx="137">
                  <c:v>48.139266666666664</c:v>
                </c:pt>
                <c:pt idx="138">
                  <c:v>47.789533333333338</c:v>
                </c:pt>
                <c:pt idx="139">
                  <c:v>47.653066666666668</c:v>
                </c:pt>
                <c:pt idx="140">
                  <c:v>47.270800000000001</c:v>
                </c:pt>
                <c:pt idx="141">
                  <c:v>47.232066666666668</c:v>
                </c:pt>
                <c:pt idx="142">
                  <c:v>46.928733333333334</c:v>
                </c:pt>
                <c:pt idx="143">
                  <c:v>46.819633333333321</c:v>
                </c:pt>
                <c:pt idx="144">
                  <c:v>46.834166666666668</c:v>
                </c:pt>
                <c:pt idx="145">
                  <c:v>46.869466666666675</c:v>
                </c:pt>
                <c:pt idx="146">
                  <c:v>47.045233333333329</c:v>
                </c:pt>
                <c:pt idx="147">
                  <c:v>47.023000000000003</c:v>
                </c:pt>
                <c:pt idx="148">
                  <c:v>47.019033333333333</c:v>
                </c:pt>
                <c:pt idx="149">
                  <c:v>47.046966666666663</c:v>
                </c:pt>
                <c:pt idx="150">
                  <c:v>46.976866666666666</c:v>
                </c:pt>
                <c:pt idx="151">
                  <c:v>46.797733333333326</c:v>
                </c:pt>
                <c:pt idx="152">
                  <c:v>46.788033333333338</c:v>
                </c:pt>
                <c:pt idx="153">
                  <c:v>46.588366666666673</c:v>
                </c:pt>
                <c:pt idx="154">
                  <c:v>46.530233333333335</c:v>
                </c:pt>
                <c:pt idx="155">
                  <c:v>46.272166666666671</c:v>
                </c:pt>
                <c:pt idx="156">
                  <c:v>46.534500000000001</c:v>
                </c:pt>
                <c:pt idx="157">
                  <c:v>46.261633333333329</c:v>
                </c:pt>
                <c:pt idx="158">
                  <c:v>46.374733333333332</c:v>
                </c:pt>
                <c:pt idx="159">
                  <c:v>46.212633333333336</c:v>
                </c:pt>
                <c:pt idx="160">
                  <c:v>46.377566666666667</c:v>
                </c:pt>
                <c:pt idx="161">
                  <c:v>46.200700000000005</c:v>
                </c:pt>
                <c:pt idx="162">
                  <c:v>46.409733333333328</c:v>
                </c:pt>
                <c:pt idx="163">
                  <c:v>46.538800000000002</c:v>
                </c:pt>
                <c:pt idx="164">
                  <c:v>46.803133333333335</c:v>
                </c:pt>
                <c:pt idx="165">
                  <c:v>47.130099999999999</c:v>
                </c:pt>
                <c:pt idx="166">
                  <c:v>47.6021</c:v>
                </c:pt>
                <c:pt idx="167">
                  <c:v>48.165766666666663</c:v>
                </c:pt>
                <c:pt idx="168">
                  <c:v>48.6813</c:v>
                </c:pt>
                <c:pt idx="169">
                  <c:v>48.925166666666662</c:v>
                </c:pt>
                <c:pt idx="170">
                  <c:v>49.32503333333333</c:v>
                </c:pt>
                <c:pt idx="171">
                  <c:v>49.405933333333337</c:v>
                </c:pt>
                <c:pt idx="172">
                  <c:v>49.654333333333334</c:v>
                </c:pt>
                <c:pt idx="173">
                  <c:v>49.787633333333339</c:v>
                </c:pt>
                <c:pt idx="174">
                  <c:v>49.97676666666667</c:v>
                </c:pt>
                <c:pt idx="175">
                  <c:v>50.06733333333333</c:v>
                </c:pt>
                <c:pt idx="176">
                  <c:v>50.24563333333333</c:v>
                </c:pt>
                <c:pt idx="177">
                  <c:v>50.283800000000006</c:v>
                </c:pt>
                <c:pt idx="178">
                  <c:v>50.445033333333335</c:v>
                </c:pt>
                <c:pt idx="179">
                  <c:v>50.432766666666673</c:v>
                </c:pt>
                <c:pt idx="180">
                  <c:v>50.638433333333332</c:v>
                </c:pt>
                <c:pt idx="181">
                  <c:v>50.597433333333335</c:v>
                </c:pt>
                <c:pt idx="182">
                  <c:v>50.609366666666666</c:v>
                </c:pt>
                <c:pt idx="183">
                  <c:v>50.384666666666668</c:v>
                </c:pt>
                <c:pt idx="184">
                  <c:v>50.173833333333334</c:v>
                </c:pt>
                <c:pt idx="185">
                  <c:v>50.020333333333333</c:v>
                </c:pt>
                <c:pt idx="186">
                  <c:v>49.885899999999999</c:v>
                </c:pt>
                <c:pt idx="187">
                  <c:v>49.877066666666671</c:v>
                </c:pt>
                <c:pt idx="188">
                  <c:v>49.94</c:v>
                </c:pt>
                <c:pt idx="189">
                  <c:v>49.906100000000002</c:v>
                </c:pt>
                <c:pt idx="190">
                  <c:v>49.941433333333329</c:v>
                </c:pt>
                <c:pt idx="191">
                  <c:v>49.978499999999997</c:v>
                </c:pt>
                <c:pt idx="192">
                  <c:v>50.037733333333335</c:v>
                </c:pt>
                <c:pt idx="193">
                  <c:v>49.973333333333336</c:v>
                </c:pt>
                <c:pt idx="194">
                  <c:v>49.994400000000006</c:v>
                </c:pt>
                <c:pt idx="195">
                  <c:v>49.991833333333339</c:v>
                </c:pt>
                <c:pt idx="196">
                  <c:v>50.087566666666667</c:v>
                </c:pt>
                <c:pt idx="197">
                  <c:v>50.090399999999995</c:v>
                </c:pt>
                <c:pt idx="198">
                  <c:v>50.045099999999998</c:v>
                </c:pt>
                <c:pt idx="199">
                  <c:v>50.0169</c:v>
                </c:pt>
                <c:pt idx="200">
                  <c:v>49.88986666666667</c:v>
                </c:pt>
                <c:pt idx="201">
                  <c:v>49.8628</c:v>
                </c:pt>
                <c:pt idx="202">
                  <c:v>49.767699999999998</c:v>
                </c:pt>
                <c:pt idx="203">
                  <c:v>49.524166666666666</c:v>
                </c:pt>
                <c:pt idx="204">
                  <c:v>49.386600000000008</c:v>
                </c:pt>
                <c:pt idx="205">
                  <c:v>49.070133333333331</c:v>
                </c:pt>
                <c:pt idx="206">
                  <c:v>49.057333333333332</c:v>
                </c:pt>
                <c:pt idx="207">
                  <c:v>48.873600000000003</c:v>
                </c:pt>
                <c:pt idx="208">
                  <c:v>48.889266666666664</c:v>
                </c:pt>
                <c:pt idx="209">
                  <c:v>48.761366666666667</c:v>
                </c:pt>
                <c:pt idx="210">
                  <c:v>48.348366666666664</c:v>
                </c:pt>
                <c:pt idx="211">
                  <c:v>48.176333333333332</c:v>
                </c:pt>
                <c:pt idx="212">
                  <c:v>47.824266666666666</c:v>
                </c:pt>
                <c:pt idx="213">
                  <c:v>47.853299999999997</c:v>
                </c:pt>
                <c:pt idx="214">
                  <c:v>47.797500000000007</c:v>
                </c:pt>
                <c:pt idx="215">
                  <c:v>47.894333333333329</c:v>
                </c:pt>
                <c:pt idx="216">
                  <c:v>48.001433333333331</c:v>
                </c:pt>
                <c:pt idx="217">
                  <c:v>48.109966666666672</c:v>
                </c:pt>
                <c:pt idx="218">
                  <c:v>48.444933333333331</c:v>
                </c:pt>
                <c:pt idx="219">
                  <c:v>48.529233333333337</c:v>
                </c:pt>
                <c:pt idx="220">
                  <c:v>48.700400000000002</c:v>
                </c:pt>
                <c:pt idx="221">
                  <c:v>48.469699999999996</c:v>
                </c:pt>
                <c:pt idx="222">
                  <c:v>48.354066666666675</c:v>
                </c:pt>
                <c:pt idx="223">
                  <c:v>48.290533333333336</c:v>
                </c:pt>
                <c:pt idx="224">
                  <c:v>48.031333333333329</c:v>
                </c:pt>
                <c:pt idx="225">
                  <c:v>47.672466666666672</c:v>
                </c:pt>
                <c:pt idx="226">
                  <c:v>47.873266666666666</c:v>
                </c:pt>
                <c:pt idx="227">
                  <c:v>48.018499999999996</c:v>
                </c:pt>
                <c:pt idx="228">
                  <c:v>48.687033333333339</c:v>
                </c:pt>
                <c:pt idx="229">
                  <c:v>49.046766666666663</c:v>
                </c:pt>
                <c:pt idx="230">
                  <c:v>49.286900000000003</c:v>
                </c:pt>
                <c:pt idx="231">
                  <c:v>49.314799999999998</c:v>
                </c:pt>
                <c:pt idx="232">
                  <c:v>49.42046666666667</c:v>
                </c:pt>
                <c:pt idx="233">
                  <c:v>49.514466666666664</c:v>
                </c:pt>
                <c:pt idx="234">
                  <c:v>49.333333333333336</c:v>
                </c:pt>
                <c:pt idx="235">
                  <c:v>49.431866666666657</c:v>
                </c:pt>
                <c:pt idx="236">
                  <c:v>49.037333333333343</c:v>
                </c:pt>
                <c:pt idx="237">
                  <c:v>48.96586666666667</c:v>
                </c:pt>
                <c:pt idx="238">
                  <c:v>48.756799999999998</c:v>
                </c:pt>
                <c:pt idx="239">
                  <c:v>48.663666666666671</c:v>
                </c:pt>
                <c:pt idx="240">
                  <c:v>48.594766666666658</c:v>
                </c:pt>
                <c:pt idx="241">
                  <c:v>48.597866666666668</c:v>
                </c:pt>
                <c:pt idx="242">
                  <c:v>48.618099999999998</c:v>
                </c:pt>
                <c:pt idx="243">
                  <c:v>48.646866666666661</c:v>
                </c:pt>
                <c:pt idx="244">
                  <c:v>48.466566666666665</c:v>
                </c:pt>
                <c:pt idx="245">
                  <c:v>48.402466666666669</c:v>
                </c:pt>
                <c:pt idx="246">
                  <c:v>48.382233333333339</c:v>
                </c:pt>
                <c:pt idx="247">
                  <c:v>48.391100000000002</c:v>
                </c:pt>
                <c:pt idx="248">
                  <c:v>48.538033333333338</c:v>
                </c:pt>
                <c:pt idx="249">
                  <c:v>48.616700000000002</c:v>
                </c:pt>
                <c:pt idx="250">
                  <c:v>48.799833333333332</c:v>
                </c:pt>
                <c:pt idx="251">
                  <c:v>48.886666666666663</c:v>
                </c:pt>
                <c:pt idx="252">
                  <c:v>49.110566666666671</c:v>
                </c:pt>
                <c:pt idx="253">
                  <c:v>49.159300000000002</c:v>
                </c:pt>
                <c:pt idx="254">
                  <c:v>49.487666666666662</c:v>
                </c:pt>
                <c:pt idx="255">
                  <c:v>49.78393333333333</c:v>
                </c:pt>
                <c:pt idx="256">
                  <c:v>50.020333333333333</c:v>
                </c:pt>
                <c:pt idx="257">
                  <c:v>49.991000000000007</c:v>
                </c:pt>
                <c:pt idx="258">
                  <c:v>49.893000000000001</c:v>
                </c:pt>
                <c:pt idx="259">
                  <c:v>49.815533333333327</c:v>
                </c:pt>
                <c:pt idx="260">
                  <c:v>49.81753333333333</c:v>
                </c:pt>
                <c:pt idx="261">
                  <c:v>49.942866666666667</c:v>
                </c:pt>
                <c:pt idx="262">
                  <c:v>50.024633333333327</c:v>
                </c:pt>
                <c:pt idx="263">
                  <c:v>50.186133333333338</c:v>
                </c:pt>
                <c:pt idx="264">
                  <c:v>50.483800000000002</c:v>
                </c:pt>
                <c:pt idx="265">
                  <c:v>50.864866666666671</c:v>
                </c:pt>
                <c:pt idx="266">
                  <c:v>51.139466666666664</c:v>
                </c:pt>
                <c:pt idx="267">
                  <c:v>51.351666666666667</c:v>
                </c:pt>
                <c:pt idx="268">
                  <c:v>51.261899999999997</c:v>
                </c:pt>
                <c:pt idx="269">
                  <c:v>51.400966666666669</c:v>
                </c:pt>
                <c:pt idx="270">
                  <c:v>51.284166666666664</c:v>
                </c:pt>
                <c:pt idx="271">
                  <c:v>51.315766666666661</c:v>
                </c:pt>
                <c:pt idx="272">
                  <c:v>51.180466666666668</c:v>
                </c:pt>
                <c:pt idx="273">
                  <c:v>51.106699999999996</c:v>
                </c:pt>
                <c:pt idx="274">
                  <c:v>50.872000000000007</c:v>
                </c:pt>
                <c:pt idx="275">
                  <c:v>50.559533333333327</c:v>
                </c:pt>
                <c:pt idx="276">
                  <c:v>50.510566666666669</c:v>
                </c:pt>
                <c:pt idx="277">
                  <c:v>50.199199999999998</c:v>
                </c:pt>
                <c:pt idx="278">
                  <c:v>50.092433333333332</c:v>
                </c:pt>
                <c:pt idx="279">
                  <c:v>50.105533333333334</c:v>
                </c:pt>
                <c:pt idx="280">
                  <c:v>50.3932</c:v>
                </c:pt>
                <c:pt idx="281">
                  <c:v>50.510266666666666</c:v>
                </c:pt>
                <c:pt idx="282">
                  <c:v>50.707633333333341</c:v>
                </c:pt>
                <c:pt idx="283">
                  <c:v>50.637</c:v>
                </c:pt>
                <c:pt idx="284">
                  <c:v>50.675999999999995</c:v>
                </c:pt>
                <c:pt idx="285">
                  <c:v>50.618500000000004</c:v>
                </c:pt>
                <c:pt idx="286">
                  <c:v>50.446466666666673</c:v>
                </c:pt>
                <c:pt idx="287">
                  <c:v>50.278100000000002</c:v>
                </c:pt>
                <c:pt idx="288">
                  <c:v>50.0944</c:v>
                </c:pt>
                <c:pt idx="289">
                  <c:v>49.929766666666666</c:v>
                </c:pt>
                <c:pt idx="290">
                  <c:v>49.814399999999999</c:v>
                </c:pt>
                <c:pt idx="291">
                  <c:v>49.926633333333335</c:v>
                </c:pt>
                <c:pt idx="292">
                  <c:v>49.822099999999999</c:v>
                </c:pt>
                <c:pt idx="293">
                  <c:v>49.790766666666663</c:v>
                </c:pt>
                <c:pt idx="294">
                  <c:v>50.035433333333337</c:v>
                </c:pt>
                <c:pt idx="295">
                  <c:v>50.34706666666667</c:v>
                </c:pt>
                <c:pt idx="296">
                  <c:v>50.799933333333335</c:v>
                </c:pt>
                <c:pt idx="297">
                  <c:v>51.044033333333338</c:v>
                </c:pt>
                <c:pt idx="298">
                  <c:v>51.112966666666665</c:v>
                </c:pt>
                <c:pt idx="299">
                  <c:v>51.174733333333336</c:v>
                </c:pt>
                <c:pt idx="300">
                  <c:v>51.249099999999999</c:v>
                </c:pt>
              </c:numCache>
            </c:numRef>
          </c:yVal>
          <c:smooth val="1"/>
          <c:extLst>
            <c:ext xmlns:c16="http://schemas.microsoft.com/office/drawing/2014/chart" uri="{C3380CC4-5D6E-409C-BE32-E72D297353CC}">
              <c16:uniqueId val="{00000001-A573-41CB-B04E-8695121F4D24}"/>
            </c:ext>
          </c:extLst>
        </c:ser>
        <c:ser>
          <c:idx val="2"/>
          <c:order val="2"/>
          <c:tx>
            <c:v>Hypothetical curve</c:v>
          </c:tx>
          <c:spPr>
            <a:ln w="19050" cap="rnd">
              <a:solidFill>
                <a:srgbClr val="FF0000"/>
              </a:solidFill>
              <a:prstDash val="sysDash"/>
              <a:round/>
            </a:ln>
            <a:effectLst/>
          </c:spPr>
          <c:marker>
            <c:symbol val="none"/>
          </c:marker>
          <c:xVal>
            <c:numRef>
              <c:f>'Summer2019 (Jun, Jul, Aug)'!$P$4:$P$304</c:f>
              <c:numCache>
                <c:formatCode>General</c:formatCode>
                <c:ptCount val="301"/>
                <c:pt idx="0">
                  <c:v>0</c:v>
                </c:pt>
                <c:pt idx="1">
                  <c:v>0.03</c:v>
                </c:pt>
                <c:pt idx="2">
                  <c:v>0.06</c:v>
                </c:pt>
                <c:pt idx="3">
                  <c:v>0.09</c:v>
                </c:pt>
                <c:pt idx="4">
                  <c:v>0.12</c:v>
                </c:pt>
                <c:pt idx="5">
                  <c:v>0.15</c:v>
                </c:pt>
                <c:pt idx="6">
                  <c:v>0.18</c:v>
                </c:pt>
                <c:pt idx="7">
                  <c:v>0.21</c:v>
                </c:pt>
                <c:pt idx="8">
                  <c:v>0.24</c:v>
                </c:pt>
                <c:pt idx="9">
                  <c:v>0.27</c:v>
                </c:pt>
                <c:pt idx="10">
                  <c:v>0.3</c:v>
                </c:pt>
                <c:pt idx="11">
                  <c:v>0.33</c:v>
                </c:pt>
                <c:pt idx="12">
                  <c:v>0.36</c:v>
                </c:pt>
                <c:pt idx="13">
                  <c:v>0.39</c:v>
                </c:pt>
                <c:pt idx="14">
                  <c:v>0.42</c:v>
                </c:pt>
                <c:pt idx="15">
                  <c:v>0.45</c:v>
                </c:pt>
                <c:pt idx="16">
                  <c:v>0.48</c:v>
                </c:pt>
                <c:pt idx="17">
                  <c:v>0.51</c:v>
                </c:pt>
                <c:pt idx="18">
                  <c:v>0.54</c:v>
                </c:pt>
                <c:pt idx="19">
                  <c:v>0.56999999999999995</c:v>
                </c:pt>
                <c:pt idx="20">
                  <c:v>0.6</c:v>
                </c:pt>
                <c:pt idx="21">
                  <c:v>0.63</c:v>
                </c:pt>
                <c:pt idx="22">
                  <c:v>0.66</c:v>
                </c:pt>
                <c:pt idx="23">
                  <c:v>0.69</c:v>
                </c:pt>
                <c:pt idx="24">
                  <c:v>0.72</c:v>
                </c:pt>
                <c:pt idx="25">
                  <c:v>0.75</c:v>
                </c:pt>
                <c:pt idx="26">
                  <c:v>0.78</c:v>
                </c:pt>
                <c:pt idx="27">
                  <c:v>0.81</c:v>
                </c:pt>
                <c:pt idx="28">
                  <c:v>0.84</c:v>
                </c:pt>
                <c:pt idx="29">
                  <c:v>0.87</c:v>
                </c:pt>
                <c:pt idx="30">
                  <c:v>0.9</c:v>
                </c:pt>
                <c:pt idx="31">
                  <c:v>0.93</c:v>
                </c:pt>
                <c:pt idx="32">
                  <c:v>0.96</c:v>
                </c:pt>
                <c:pt idx="33">
                  <c:v>0.99</c:v>
                </c:pt>
                <c:pt idx="34">
                  <c:v>1.02</c:v>
                </c:pt>
                <c:pt idx="35">
                  <c:v>1.05</c:v>
                </c:pt>
                <c:pt idx="36">
                  <c:v>1.08</c:v>
                </c:pt>
                <c:pt idx="37">
                  <c:v>1.1100000000000001</c:v>
                </c:pt>
                <c:pt idx="38">
                  <c:v>1.1399999999999999</c:v>
                </c:pt>
                <c:pt idx="39">
                  <c:v>1.17</c:v>
                </c:pt>
                <c:pt idx="40">
                  <c:v>1.2</c:v>
                </c:pt>
                <c:pt idx="41">
                  <c:v>1.23</c:v>
                </c:pt>
                <c:pt idx="42">
                  <c:v>1.26</c:v>
                </c:pt>
                <c:pt idx="43">
                  <c:v>1.29</c:v>
                </c:pt>
                <c:pt idx="44">
                  <c:v>1.32</c:v>
                </c:pt>
                <c:pt idx="45">
                  <c:v>1.35</c:v>
                </c:pt>
                <c:pt idx="46">
                  <c:v>1.38</c:v>
                </c:pt>
                <c:pt idx="47">
                  <c:v>1.41</c:v>
                </c:pt>
                <c:pt idx="48">
                  <c:v>1.44</c:v>
                </c:pt>
                <c:pt idx="49">
                  <c:v>1.47</c:v>
                </c:pt>
                <c:pt idx="50">
                  <c:v>1.5</c:v>
                </c:pt>
                <c:pt idx="51">
                  <c:v>1.53</c:v>
                </c:pt>
                <c:pt idx="52">
                  <c:v>1.56</c:v>
                </c:pt>
                <c:pt idx="53">
                  <c:v>1.59</c:v>
                </c:pt>
                <c:pt idx="54">
                  <c:v>1.62</c:v>
                </c:pt>
                <c:pt idx="55">
                  <c:v>1.65</c:v>
                </c:pt>
                <c:pt idx="56">
                  <c:v>1.68</c:v>
                </c:pt>
                <c:pt idx="57">
                  <c:v>1.71</c:v>
                </c:pt>
                <c:pt idx="58">
                  <c:v>1.74</c:v>
                </c:pt>
                <c:pt idx="59">
                  <c:v>1.77</c:v>
                </c:pt>
                <c:pt idx="60">
                  <c:v>1.8</c:v>
                </c:pt>
                <c:pt idx="61">
                  <c:v>1.83</c:v>
                </c:pt>
                <c:pt idx="62">
                  <c:v>1.86</c:v>
                </c:pt>
                <c:pt idx="63">
                  <c:v>1.89</c:v>
                </c:pt>
                <c:pt idx="64">
                  <c:v>1.92</c:v>
                </c:pt>
                <c:pt idx="65">
                  <c:v>1.95</c:v>
                </c:pt>
                <c:pt idx="66">
                  <c:v>1.98</c:v>
                </c:pt>
                <c:pt idx="67">
                  <c:v>2.0099999999999998</c:v>
                </c:pt>
                <c:pt idx="68">
                  <c:v>2.04</c:v>
                </c:pt>
                <c:pt idx="69">
                  <c:v>2.0699999999999998</c:v>
                </c:pt>
                <c:pt idx="70">
                  <c:v>2.1</c:v>
                </c:pt>
                <c:pt idx="71">
                  <c:v>2.13</c:v>
                </c:pt>
                <c:pt idx="72">
                  <c:v>2.16</c:v>
                </c:pt>
                <c:pt idx="73">
                  <c:v>2.19</c:v>
                </c:pt>
                <c:pt idx="74">
                  <c:v>2.2200000000000002</c:v>
                </c:pt>
                <c:pt idx="75">
                  <c:v>2.25</c:v>
                </c:pt>
                <c:pt idx="76">
                  <c:v>2.2799999999999998</c:v>
                </c:pt>
                <c:pt idx="77">
                  <c:v>2.31</c:v>
                </c:pt>
                <c:pt idx="78">
                  <c:v>2.34</c:v>
                </c:pt>
                <c:pt idx="79">
                  <c:v>2.37</c:v>
                </c:pt>
                <c:pt idx="80">
                  <c:v>2.4</c:v>
                </c:pt>
                <c:pt idx="81">
                  <c:v>2.4300000000000002</c:v>
                </c:pt>
                <c:pt idx="82">
                  <c:v>2.46</c:v>
                </c:pt>
                <c:pt idx="83">
                  <c:v>2.4900000000000002</c:v>
                </c:pt>
                <c:pt idx="84">
                  <c:v>2.52</c:v>
                </c:pt>
                <c:pt idx="85">
                  <c:v>2.5499999999999998</c:v>
                </c:pt>
                <c:pt idx="86">
                  <c:v>2.58</c:v>
                </c:pt>
                <c:pt idx="87">
                  <c:v>2.61</c:v>
                </c:pt>
                <c:pt idx="88">
                  <c:v>2.64</c:v>
                </c:pt>
                <c:pt idx="89">
                  <c:v>2.67</c:v>
                </c:pt>
                <c:pt idx="90">
                  <c:v>2.7</c:v>
                </c:pt>
                <c:pt idx="91">
                  <c:v>2.73</c:v>
                </c:pt>
                <c:pt idx="92">
                  <c:v>2.76</c:v>
                </c:pt>
                <c:pt idx="93">
                  <c:v>2.79</c:v>
                </c:pt>
                <c:pt idx="94">
                  <c:v>2.82</c:v>
                </c:pt>
                <c:pt idx="95">
                  <c:v>2.85</c:v>
                </c:pt>
                <c:pt idx="96">
                  <c:v>2.88</c:v>
                </c:pt>
                <c:pt idx="97">
                  <c:v>2.91</c:v>
                </c:pt>
                <c:pt idx="98">
                  <c:v>2.94</c:v>
                </c:pt>
                <c:pt idx="99">
                  <c:v>2.97</c:v>
                </c:pt>
                <c:pt idx="100">
                  <c:v>3</c:v>
                </c:pt>
                <c:pt idx="101">
                  <c:v>3.03</c:v>
                </c:pt>
                <c:pt idx="102">
                  <c:v>3.06</c:v>
                </c:pt>
                <c:pt idx="103">
                  <c:v>3.09</c:v>
                </c:pt>
                <c:pt idx="104">
                  <c:v>3.12</c:v>
                </c:pt>
                <c:pt idx="105">
                  <c:v>3.15</c:v>
                </c:pt>
                <c:pt idx="106">
                  <c:v>3.18</c:v>
                </c:pt>
                <c:pt idx="107">
                  <c:v>3.21</c:v>
                </c:pt>
                <c:pt idx="108">
                  <c:v>3.24</c:v>
                </c:pt>
                <c:pt idx="109">
                  <c:v>3.27</c:v>
                </c:pt>
                <c:pt idx="110">
                  <c:v>3.3</c:v>
                </c:pt>
                <c:pt idx="111">
                  <c:v>3.33</c:v>
                </c:pt>
                <c:pt idx="112">
                  <c:v>3.36</c:v>
                </c:pt>
                <c:pt idx="113">
                  <c:v>3.39</c:v>
                </c:pt>
                <c:pt idx="114">
                  <c:v>3.42</c:v>
                </c:pt>
                <c:pt idx="115">
                  <c:v>3.45</c:v>
                </c:pt>
                <c:pt idx="116">
                  <c:v>3.48</c:v>
                </c:pt>
                <c:pt idx="117">
                  <c:v>3.51</c:v>
                </c:pt>
                <c:pt idx="118">
                  <c:v>3.54</c:v>
                </c:pt>
                <c:pt idx="119">
                  <c:v>3.57</c:v>
                </c:pt>
                <c:pt idx="120">
                  <c:v>3.6</c:v>
                </c:pt>
                <c:pt idx="121">
                  <c:v>3.63</c:v>
                </c:pt>
                <c:pt idx="122">
                  <c:v>3.66</c:v>
                </c:pt>
                <c:pt idx="123">
                  <c:v>3.69</c:v>
                </c:pt>
                <c:pt idx="124">
                  <c:v>3.72</c:v>
                </c:pt>
                <c:pt idx="125">
                  <c:v>3.75</c:v>
                </c:pt>
                <c:pt idx="126">
                  <c:v>3.78</c:v>
                </c:pt>
                <c:pt idx="127">
                  <c:v>3.81</c:v>
                </c:pt>
                <c:pt idx="128">
                  <c:v>3.84</c:v>
                </c:pt>
                <c:pt idx="129">
                  <c:v>3.87</c:v>
                </c:pt>
                <c:pt idx="130">
                  <c:v>3.9</c:v>
                </c:pt>
                <c:pt idx="131">
                  <c:v>3.93</c:v>
                </c:pt>
                <c:pt idx="132">
                  <c:v>3.96</c:v>
                </c:pt>
                <c:pt idx="133">
                  <c:v>3.99</c:v>
                </c:pt>
                <c:pt idx="134">
                  <c:v>4.0199999999999996</c:v>
                </c:pt>
                <c:pt idx="135">
                  <c:v>4.05</c:v>
                </c:pt>
                <c:pt idx="136">
                  <c:v>4.08</c:v>
                </c:pt>
                <c:pt idx="137">
                  <c:v>4.1100000000000003</c:v>
                </c:pt>
                <c:pt idx="138">
                  <c:v>4.1399999999999997</c:v>
                </c:pt>
                <c:pt idx="139">
                  <c:v>4.17</c:v>
                </c:pt>
                <c:pt idx="140">
                  <c:v>4.2</c:v>
                </c:pt>
                <c:pt idx="141">
                  <c:v>4.2300000000000004</c:v>
                </c:pt>
                <c:pt idx="142">
                  <c:v>4.26</c:v>
                </c:pt>
                <c:pt idx="143">
                  <c:v>4.29</c:v>
                </c:pt>
                <c:pt idx="144">
                  <c:v>4.32</c:v>
                </c:pt>
                <c:pt idx="145">
                  <c:v>4.3499999999999996</c:v>
                </c:pt>
                <c:pt idx="146">
                  <c:v>4.38</c:v>
                </c:pt>
                <c:pt idx="147">
                  <c:v>4.41</c:v>
                </c:pt>
                <c:pt idx="148">
                  <c:v>4.4400000000000004</c:v>
                </c:pt>
                <c:pt idx="149">
                  <c:v>4.47</c:v>
                </c:pt>
                <c:pt idx="150">
                  <c:v>4.5</c:v>
                </c:pt>
                <c:pt idx="151">
                  <c:v>4.53</c:v>
                </c:pt>
                <c:pt idx="152">
                  <c:v>4.5599999999999996</c:v>
                </c:pt>
                <c:pt idx="153">
                  <c:v>4.59</c:v>
                </c:pt>
                <c:pt idx="154">
                  <c:v>4.62</c:v>
                </c:pt>
                <c:pt idx="155">
                  <c:v>4.6500000000000004</c:v>
                </c:pt>
                <c:pt idx="156">
                  <c:v>4.68</c:v>
                </c:pt>
                <c:pt idx="157">
                  <c:v>4.71</c:v>
                </c:pt>
                <c:pt idx="158">
                  <c:v>4.74</c:v>
                </c:pt>
                <c:pt idx="159">
                  <c:v>4.7699999999999996</c:v>
                </c:pt>
                <c:pt idx="160">
                  <c:v>4.8</c:v>
                </c:pt>
                <c:pt idx="161">
                  <c:v>4.83</c:v>
                </c:pt>
                <c:pt idx="162">
                  <c:v>4.8600000000000003</c:v>
                </c:pt>
                <c:pt idx="163">
                  <c:v>4.8899999999999997</c:v>
                </c:pt>
                <c:pt idx="164">
                  <c:v>4.92</c:v>
                </c:pt>
                <c:pt idx="165">
                  <c:v>4.95</c:v>
                </c:pt>
                <c:pt idx="166">
                  <c:v>4.9800000000000004</c:v>
                </c:pt>
                <c:pt idx="167">
                  <c:v>5.01</c:v>
                </c:pt>
                <c:pt idx="168">
                  <c:v>5.04</c:v>
                </c:pt>
                <c:pt idx="169">
                  <c:v>5.07</c:v>
                </c:pt>
                <c:pt idx="170">
                  <c:v>5.0999999999999996</c:v>
                </c:pt>
                <c:pt idx="171">
                  <c:v>5.13</c:v>
                </c:pt>
                <c:pt idx="172">
                  <c:v>5.16</c:v>
                </c:pt>
                <c:pt idx="173">
                  <c:v>5.19</c:v>
                </c:pt>
                <c:pt idx="174">
                  <c:v>5.22</c:v>
                </c:pt>
                <c:pt idx="175">
                  <c:v>5.25</c:v>
                </c:pt>
                <c:pt idx="176">
                  <c:v>5.28</c:v>
                </c:pt>
                <c:pt idx="177">
                  <c:v>5.31</c:v>
                </c:pt>
                <c:pt idx="178">
                  <c:v>5.34</c:v>
                </c:pt>
                <c:pt idx="179">
                  <c:v>5.37</c:v>
                </c:pt>
                <c:pt idx="180">
                  <c:v>5.4</c:v>
                </c:pt>
                <c:pt idx="181">
                  <c:v>5.43</c:v>
                </c:pt>
                <c:pt idx="182">
                  <c:v>5.46</c:v>
                </c:pt>
                <c:pt idx="183">
                  <c:v>5.49</c:v>
                </c:pt>
                <c:pt idx="184">
                  <c:v>5.52</c:v>
                </c:pt>
                <c:pt idx="185">
                  <c:v>5.55</c:v>
                </c:pt>
                <c:pt idx="186">
                  <c:v>5.58</c:v>
                </c:pt>
                <c:pt idx="187">
                  <c:v>5.61</c:v>
                </c:pt>
                <c:pt idx="188">
                  <c:v>5.64</c:v>
                </c:pt>
                <c:pt idx="189">
                  <c:v>5.67</c:v>
                </c:pt>
                <c:pt idx="190">
                  <c:v>5.7</c:v>
                </c:pt>
                <c:pt idx="191">
                  <c:v>5.73</c:v>
                </c:pt>
                <c:pt idx="192">
                  <c:v>5.76</c:v>
                </c:pt>
                <c:pt idx="193">
                  <c:v>5.79</c:v>
                </c:pt>
                <c:pt idx="194">
                  <c:v>5.82</c:v>
                </c:pt>
                <c:pt idx="195">
                  <c:v>5.85</c:v>
                </c:pt>
                <c:pt idx="196">
                  <c:v>5.88</c:v>
                </c:pt>
                <c:pt idx="197">
                  <c:v>5.91</c:v>
                </c:pt>
                <c:pt idx="198">
                  <c:v>5.94</c:v>
                </c:pt>
                <c:pt idx="199">
                  <c:v>5.97</c:v>
                </c:pt>
                <c:pt idx="200">
                  <c:v>6</c:v>
                </c:pt>
                <c:pt idx="201">
                  <c:v>6.03</c:v>
                </c:pt>
                <c:pt idx="202">
                  <c:v>6.06</c:v>
                </c:pt>
                <c:pt idx="203">
                  <c:v>6.09</c:v>
                </c:pt>
                <c:pt idx="204">
                  <c:v>6.12</c:v>
                </c:pt>
                <c:pt idx="205">
                  <c:v>6.15</c:v>
                </c:pt>
                <c:pt idx="206">
                  <c:v>6.18</c:v>
                </c:pt>
                <c:pt idx="207">
                  <c:v>6.21</c:v>
                </c:pt>
                <c:pt idx="208">
                  <c:v>6.24</c:v>
                </c:pt>
                <c:pt idx="209">
                  <c:v>6.27</c:v>
                </c:pt>
                <c:pt idx="210">
                  <c:v>6.3</c:v>
                </c:pt>
                <c:pt idx="211">
                  <c:v>6.33</c:v>
                </c:pt>
                <c:pt idx="212">
                  <c:v>6.36</c:v>
                </c:pt>
                <c:pt idx="213">
                  <c:v>6.39</c:v>
                </c:pt>
                <c:pt idx="214">
                  <c:v>6.42</c:v>
                </c:pt>
                <c:pt idx="215">
                  <c:v>6.45</c:v>
                </c:pt>
                <c:pt idx="216">
                  <c:v>6.48</c:v>
                </c:pt>
                <c:pt idx="217">
                  <c:v>6.51</c:v>
                </c:pt>
                <c:pt idx="218">
                  <c:v>6.54</c:v>
                </c:pt>
                <c:pt idx="219">
                  <c:v>6.57</c:v>
                </c:pt>
                <c:pt idx="220">
                  <c:v>6.6</c:v>
                </c:pt>
                <c:pt idx="221">
                  <c:v>6.63</c:v>
                </c:pt>
                <c:pt idx="222">
                  <c:v>6.66</c:v>
                </c:pt>
                <c:pt idx="223">
                  <c:v>6.69</c:v>
                </c:pt>
                <c:pt idx="224">
                  <c:v>6.72</c:v>
                </c:pt>
                <c:pt idx="225">
                  <c:v>6.75</c:v>
                </c:pt>
                <c:pt idx="226">
                  <c:v>6.78</c:v>
                </c:pt>
                <c:pt idx="227">
                  <c:v>6.81</c:v>
                </c:pt>
                <c:pt idx="228">
                  <c:v>6.84</c:v>
                </c:pt>
                <c:pt idx="229">
                  <c:v>6.87</c:v>
                </c:pt>
                <c:pt idx="230">
                  <c:v>6.9</c:v>
                </c:pt>
                <c:pt idx="231">
                  <c:v>6.93</c:v>
                </c:pt>
                <c:pt idx="232">
                  <c:v>6.96</c:v>
                </c:pt>
                <c:pt idx="233">
                  <c:v>6.99</c:v>
                </c:pt>
                <c:pt idx="234">
                  <c:v>7.02</c:v>
                </c:pt>
                <c:pt idx="235">
                  <c:v>7.05</c:v>
                </c:pt>
                <c:pt idx="236">
                  <c:v>7.08</c:v>
                </c:pt>
                <c:pt idx="237">
                  <c:v>7.11</c:v>
                </c:pt>
                <c:pt idx="238">
                  <c:v>7.14</c:v>
                </c:pt>
                <c:pt idx="239">
                  <c:v>7.17</c:v>
                </c:pt>
                <c:pt idx="240">
                  <c:v>7.2</c:v>
                </c:pt>
                <c:pt idx="241">
                  <c:v>7.23</c:v>
                </c:pt>
                <c:pt idx="242">
                  <c:v>7.26</c:v>
                </c:pt>
                <c:pt idx="243">
                  <c:v>7.29</c:v>
                </c:pt>
                <c:pt idx="244">
                  <c:v>7.32</c:v>
                </c:pt>
                <c:pt idx="245">
                  <c:v>7.35</c:v>
                </c:pt>
                <c:pt idx="246">
                  <c:v>7.38</c:v>
                </c:pt>
                <c:pt idx="247">
                  <c:v>7.41</c:v>
                </c:pt>
                <c:pt idx="248">
                  <c:v>7.44</c:v>
                </c:pt>
                <c:pt idx="249">
                  <c:v>7.47</c:v>
                </c:pt>
                <c:pt idx="250">
                  <c:v>7.5</c:v>
                </c:pt>
                <c:pt idx="251">
                  <c:v>7.53</c:v>
                </c:pt>
                <c:pt idx="252">
                  <c:v>7.56</c:v>
                </c:pt>
                <c:pt idx="253">
                  <c:v>7.59</c:v>
                </c:pt>
                <c:pt idx="254">
                  <c:v>7.62</c:v>
                </c:pt>
                <c:pt idx="255">
                  <c:v>7.65</c:v>
                </c:pt>
                <c:pt idx="256">
                  <c:v>7.68</c:v>
                </c:pt>
                <c:pt idx="257">
                  <c:v>7.71</c:v>
                </c:pt>
                <c:pt idx="258">
                  <c:v>7.74</c:v>
                </c:pt>
                <c:pt idx="259">
                  <c:v>7.77</c:v>
                </c:pt>
                <c:pt idx="260">
                  <c:v>7.8</c:v>
                </c:pt>
                <c:pt idx="261">
                  <c:v>7.83</c:v>
                </c:pt>
                <c:pt idx="262">
                  <c:v>7.86</c:v>
                </c:pt>
                <c:pt idx="263">
                  <c:v>7.89</c:v>
                </c:pt>
                <c:pt idx="264">
                  <c:v>7.92</c:v>
                </c:pt>
                <c:pt idx="265">
                  <c:v>7.95</c:v>
                </c:pt>
                <c:pt idx="266">
                  <c:v>7.98</c:v>
                </c:pt>
                <c:pt idx="267">
                  <c:v>8.01</c:v>
                </c:pt>
                <c:pt idx="268">
                  <c:v>8.0399999999999991</c:v>
                </c:pt>
                <c:pt idx="269">
                  <c:v>8.07</c:v>
                </c:pt>
                <c:pt idx="270">
                  <c:v>8.1</c:v>
                </c:pt>
                <c:pt idx="271">
                  <c:v>8.1300000000000008</c:v>
                </c:pt>
                <c:pt idx="272">
                  <c:v>8.16</c:v>
                </c:pt>
                <c:pt idx="273">
                  <c:v>8.19</c:v>
                </c:pt>
                <c:pt idx="274">
                  <c:v>8.2200000000000006</c:v>
                </c:pt>
                <c:pt idx="275">
                  <c:v>8.25</c:v>
                </c:pt>
                <c:pt idx="276">
                  <c:v>8.2799999999999994</c:v>
                </c:pt>
                <c:pt idx="277">
                  <c:v>8.31</c:v>
                </c:pt>
                <c:pt idx="278">
                  <c:v>8.34</c:v>
                </c:pt>
                <c:pt idx="279">
                  <c:v>8.3699999999999992</c:v>
                </c:pt>
                <c:pt idx="280">
                  <c:v>8.4</c:v>
                </c:pt>
                <c:pt idx="281">
                  <c:v>8.43</c:v>
                </c:pt>
                <c:pt idx="282">
                  <c:v>8.4600000000000009</c:v>
                </c:pt>
                <c:pt idx="283">
                  <c:v>8.49</c:v>
                </c:pt>
                <c:pt idx="284">
                  <c:v>8.52</c:v>
                </c:pt>
                <c:pt idx="285">
                  <c:v>8.5500000000000007</c:v>
                </c:pt>
                <c:pt idx="286">
                  <c:v>8.58</c:v>
                </c:pt>
                <c:pt idx="287">
                  <c:v>8.61</c:v>
                </c:pt>
                <c:pt idx="288">
                  <c:v>8.64</c:v>
                </c:pt>
                <c:pt idx="289">
                  <c:v>8.67</c:v>
                </c:pt>
                <c:pt idx="290">
                  <c:v>8.6999999999999993</c:v>
                </c:pt>
                <c:pt idx="291">
                  <c:v>8.73</c:v>
                </c:pt>
                <c:pt idx="292">
                  <c:v>8.76</c:v>
                </c:pt>
                <c:pt idx="293">
                  <c:v>8.7899999999999991</c:v>
                </c:pt>
                <c:pt idx="294">
                  <c:v>8.82</c:v>
                </c:pt>
                <c:pt idx="295">
                  <c:v>8.85</c:v>
                </c:pt>
                <c:pt idx="296">
                  <c:v>8.8800000000000008</c:v>
                </c:pt>
                <c:pt idx="297">
                  <c:v>8.91</c:v>
                </c:pt>
                <c:pt idx="298">
                  <c:v>8.94</c:v>
                </c:pt>
                <c:pt idx="299">
                  <c:v>8.9700000000000006</c:v>
                </c:pt>
                <c:pt idx="300">
                  <c:v>9</c:v>
                </c:pt>
              </c:numCache>
            </c:numRef>
          </c:xVal>
          <c:yVal>
            <c:numRef>
              <c:f>'Summer2019 (Jun, Jul, Aug)'!$Q$4:$Q$304</c:f>
              <c:numCache>
                <c:formatCode>0.00</c:formatCode>
                <c:ptCount val="301"/>
                <c:pt idx="0">
                  <c:v>43.343200000000003</c:v>
                </c:pt>
                <c:pt idx="1">
                  <c:v>43.170066666666663</c:v>
                </c:pt>
                <c:pt idx="2">
                  <c:v>43.08176666666666</c:v>
                </c:pt>
                <c:pt idx="3">
                  <c:v>42.866399999999999</c:v>
                </c:pt>
                <c:pt idx="4">
                  <c:v>42.752499999999998</c:v>
                </c:pt>
                <c:pt idx="5">
                  <c:v>42.639133333333341</c:v>
                </c:pt>
                <c:pt idx="6">
                  <c:v>42.611199999999997</c:v>
                </c:pt>
                <c:pt idx="7">
                  <c:v>42.58103333333333</c:v>
                </c:pt>
                <c:pt idx="8">
                  <c:v>42.697233333333337</c:v>
                </c:pt>
                <c:pt idx="9">
                  <c:v>42.783566666666665</c:v>
                </c:pt>
                <c:pt idx="10">
                  <c:v>42.964966666666669</c:v>
                </c:pt>
                <c:pt idx="11">
                  <c:v>43.119900000000001</c:v>
                </c:pt>
                <c:pt idx="12">
                  <c:v>43.639433333333329</c:v>
                </c:pt>
                <c:pt idx="13">
                  <c:v>43.858499999999999</c:v>
                </c:pt>
                <c:pt idx="14">
                  <c:v>44.347566666666665</c:v>
                </c:pt>
                <c:pt idx="15">
                  <c:v>44.386899999999997</c:v>
                </c:pt>
                <c:pt idx="16">
                  <c:v>44.185766666666666</c:v>
                </c:pt>
                <c:pt idx="17">
                  <c:v>43.764800000000001</c:v>
                </c:pt>
                <c:pt idx="18">
                  <c:v>43.432366666666667</c:v>
                </c:pt>
                <c:pt idx="19">
                  <c:v>43.27856666666667</c:v>
                </c:pt>
                <c:pt idx="20">
                  <c:v>43.122800000000005</c:v>
                </c:pt>
                <c:pt idx="21">
                  <c:v>42.974066666666666</c:v>
                </c:pt>
                <c:pt idx="22">
                  <c:v>42.972966666666672</c:v>
                </c:pt>
                <c:pt idx="23">
                  <c:v>42.965266666666658</c:v>
                </c:pt>
                <c:pt idx="24">
                  <c:v>43.08003333333334</c:v>
                </c:pt>
                <c:pt idx="25">
                  <c:v>43.428400000000003</c:v>
                </c:pt>
                <c:pt idx="26">
                  <c:v>43.773666666666664</c:v>
                </c:pt>
                <c:pt idx="27">
                  <c:v>44.456933333333332</c:v>
                </c:pt>
                <c:pt idx="28">
                  <c:v>44.723533333333336</c:v>
                </c:pt>
                <c:pt idx="29">
                  <c:v>45.136266666666664</c:v>
                </c:pt>
                <c:pt idx="30">
                  <c:v>45.240499999999997</c:v>
                </c:pt>
                <c:pt idx="31">
                  <c:v>45.059066666666666</c:v>
                </c:pt>
                <c:pt idx="32">
                  <c:v>45.026600000000002</c:v>
                </c:pt>
                <c:pt idx="33">
                  <c:v>44.616166666666665</c:v>
                </c:pt>
                <c:pt idx="34">
                  <c:v>44.491099999999996</c:v>
                </c:pt>
                <c:pt idx="35">
                  <c:v>44.23363333333333</c:v>
                </c:pt>
                <c:pt idx="36">
                  <c:v>44.337299999999999</c:v>
                </c:pt>
                <c:pt idx="37">
                  <c:v>44.348399999999998</c:v>
                </c:pt>
                <c:pt idx="38">
                  <c:v>44.623566666666669</c:v>
                </c:pt>
                <c:pt idx="39">
                  <c:v>44.810433333333329</c:v>
                </c:pt>
                <c:pt idx="40">
                  <c:v>45.284100000000002</c:v>
                </c:pt>
                <c:pt idx="41">
                  <c:v>45.316299999999991</c:v>
                </c:pt>
                <c:pt idx="42">
                  <c:v>45.387499999999996</c:v>
                </c:pt>
                <c:pt idx="43">
                  <c:v>44.969633333333327</c:v>
                </c:pt>
                <c:pt idx="44">
                  <c:v>45.132566666666662</c:v>
                </c:pt>
                <c:pt idx="45">
                  <c:v>44.758299999999998</c:v>
                </c:pt>
                <c:pt idx="46">
                  <c:v>44.630666666666663</c:v>
                </c:pt>
                <c:pt idx="47">
                  <c:v>44.488</c:v>
                </c:pt>
                <c:pt idx="48">
                  <c:v>44.545833333333327</c:v>
                </c:pt>
                <c:pt idx="49">
                  <c:v>44.826066666666662</c:v>
                </c:pt>
                <c:pt idx="50">
                  <c:v>44.828099999999999</c:v>
                </c:pt>
                <c:pt idx="51">
                  <c:v>44.896733333333337</c:v>
                </c:pt>
                <c:pt idx="52">
                  <c:v>44.737200000000001</c:v>
                </c:pt>
                <c:pt idx="53">
                  <c:v>44.517600000000009</c:v>
                </c:pt>
                <c:pt idx="54">
                  <c:v>44.284333333333336</c:v>
                </c:pt>
                <c:pt idx="55">
                  <c:v>44.099499999999999</c:v>
                </c:pt>
                <c:pt idx="56">
                  <c:v>44.125666666666667</c:v>
                </c:pt>
                <c:pt idx="57">
                  <c:v>44.200299999999999</c:v>
                </c:pt>
                <c:pt idx="58">
                  <c:v>44.40143333333333</c:v>
                </c:pt>
                <c:pt idx="59">
                  <c:v>44.396566666666672</c:v>
                </c:pt>
                <c:pt idx="60">
                  <c:v>44.587666666666671</c:v>
                </c:pt>
                <c:pt idx="61">
                  <c:v>44.570300000000003</c:v>
                </c:pt>
                <c:pt idx="62">
                  <c:v>44.349266666666665</c:v>
                </c:pt>
                <c:pt idx="63">
                  <c:v>43.905799999999999</c:v>
                </c:pt>
                <c:pt idx="64">
                  <c:v>43.705833333333338</c:v>
                </c:pt>
                <c:pt idx="65">
                  <c:v>43.529800000000002</c:v>
                </c:pt>
                <c:pt idx="66">
                  <c:v>43.476799999999997</c:v>
                </c:pt>
                <c:pt idx="67">
                  <c:v>43.285966666666667</c:v>
                </c:pt>
                <c:pt idx="68">
                  <c:v>43.351233333333333</c:v>
                </c:pt>
                <c:pt idx="69">
                  <c:v>43.403600000000004</c:v>
                </c:pt>
                <c:pt idx="70">
                  <c:v>43.4831</c:v>
                </c:pt>
                <c:pt idx="71">
                  <c:v>43.36913333333333</c:v>
                </c:pt>
                <c:pt idx="72">
                  <c:v>43.388800000000003</c:v>
                </c:pt>
                <c:pt idx="73">
                  <c:v>43.235533333333336</c:v>
                </c:pt>
                <c:pt idx="74">
                  <c:v>43.266033333333333</c:v>
                </c:pt>
                <c:pt idx="75">
                  <c:v>43.1128</c:v>
                </c:pt>
                <c:pt idx="76">
                  <c:v>43.087166666666661</c:v>
                </c:pt>
                <c:pt idx="77">
                  <c:v>43.125866666666667</c:v>
                </c:pt>
                <c:pt idx="78">
                  <c:v>43.416466666666658</c:v>
                </c:pt>
                <c:pt idx="79">
                  <c:v>43.624400000000001</c:v>
                </c:pt>
                <c:pt idx="80">
                  <c:v>44.105166666666662</c:v>
                </c:pt>
                <c:pt idx="81">
                  <c:v>44.372633333333333</c:v>
                </c:pt>
                <c:pt idx="82">
                  <c:v>44.730399999999996</c:v>
                </c:pt>
                <c:pt idx="83">
                  <c:v>44.905566666666665</c:v>
                </c:pt>
                <c:pt idx="84">
                  <c:v>45.202066666666667</c:v>
                </c:pt>
                <c:pt idx="85">
                  <c:v>45.239100000000001</c:v>
                </c:pt>
                <c:pt idx="86">
                  <c:v>45.295533333333331</c:v>
                </c:pt>
                <c:pt idx="87">
                  <c:v>45.057066666666664</c:v>
                </c:pt>
                <c:pt idx="88">
                  <c:v>44.761133333333333</c:v>
                </c:pt>
                <c:pt idx="89">
                  <c:v>44.458066666666667</c:v>
                </c:pt>
                <c:pt idx="90">
                  <c:v>44.219966666666672</c:v>
                </c:pt>
                <c:pt idx="91">
                  <c:v>43.999799999999993</c:v>
                </c:pt>
                <c:pt idx="92">
                  <c:v>43.943966666666661</c:v>
                </c:pt>
                <c:pt idx="93">
                  <c:v>44.088666666666661</c:v>
                </c:pt>
                <c:pt idx="94">
                  <c:v>44.062133333333328</c:v>
                </c:pt>
                <c:pt idx="95">
                  <c:v>44.176099999999998</c:v>
                </c:pt>
                <c:pt idx="96">
                  <c:v>44.068166666666663</c:v>
                </c:pt>
                <c:pt idx="97">
                  <c:v>44.378066666666662</c:v>
                </c:pt>
                <c:pt idx="98">
                  <c:v>44.267800000000001</c:v>
                </c:pt>
                <c:pt idx="99">
                  <c:v>44.34473333333333</c:v>
                </c:pt>
                <c:pt idx="100">
                  <c:v>44.425333333333334</c:v>
                </c:pt>
                <c:pt idx="101">
                  <c:v>44.339033333333333</c:v>
                </c:pt>
                <c:pt idx="102">
                  <c:v>44.426200000000001</c:v>
                </c:pt>
                <c:pt idx="103">
                  <c:v>44.368066666666664</c:v>
                </c:pt>
                <c:pt idx="104">
                  <c:v>44.354399999999998</c:v>
                </c:pt>
                <c:pt idx="105">
                  <c:v>44.551766666666673</c:v>
                </c:pt>
                <c:pt idx="106">
                  <c:v>44.926066666666664</c:v>
                </c:pt>
                <c:pt idx="107">
                  <c:v>45.351633333333332</c:v>
                </c:pt>
                <c:pt idx="108">
                  <c:v>45.707366666666665</c:v>
                </c:pt>
                <c:pt idx="109">
                  <c:v>46.106999999999999</c:v>
                </c:pt>
                <c:pt idx="110">
                  <c:v>46.243133333333333</c:v>
                </c:pt>
                <c:pt idx="111">
                  <c:v>46.28073333333333</c:v>
                </c:pt>
                <c:pt idx="112">
                  <c:v>46.476433333333325</c:v>
                </c:pt>
                <c:pt idx="113">
                  <c:v>46.786300000000004</c:v>
                </c:pt>
                <c:pt idx="114">
                  <c:v>46.743300000000005</c:v>
                </c:pt>
                <c:pt idx="115">
                  <c:v>46.65186666666667</c:v>
                </c:pt>
                <c:pt idx="116">
                  <c:v>46.326333333333331</c:v>
                </c:pt>
                <c:pt idx="117">
                  <c:v>46.02953333333334</c:v>
                </c:pt>
                <c:pt idx="118">
                  <c:v>45.987633333333328</c:v>
                </c:pt>
                <c:pt idx="119">
                  <c:v>46.040900000000001</c:v>
                </c:pt>
                <c:pt idx="120">
                  <c:v>46.414066666666663</c:v>
                </c:pt>
                <c:pt idx="121">
                  <c:v>46.687766666666668</c:v>
                </c:pt>
                <c:pt idx="122">
                  <c:v>47.205033333333326</c:v>
                </c:pt>
                <c:pt idx="123">
                  <c:v>47.714866666666666</c:v>
                </c:pt>
                <c:pt idx="124">
                  <c:v>48.053266666666673</c:v>
                </c:pt>
                <c:pt idx="125">
                  <c:v>48.335533333333331</c:v>
                </c:pt>
                <c:pt idx="126">
                  <c:v>48.112500000000004</c:v>
                </c:pt>
                <c:pt idx="127">
                  <c:v>48.264600000000002</c:v>
                </c:pt>
                <c:pt idx="128">
                  <c:v>48.197966666666673</c:v>
                </c:pt>
                <c:pt idx="129">
                  <c:v>48.226700000000001</c:v>
                </c:pt>
                <c:pt idx="130">
                  <c:v>48.132733333333334</c:v>
                </c:pt>
                <c:pt idx="131">
                  <c:v>48.147266666666667</c:v>
                </c:pt>
                <c:pt idx="132">
                  <c:v>48.02023333333333</c:v>
                </c:pt>
                <c:pt idx="133">
                  <c:v>48.08176666666666</c:v>
                </c:pt>
                <c:pt idx="134">
                  <c:v>48.018233333333335</c:v>
                </c:pt>
                <c:pt idx="135">
                  <c:v>48.088033333333335</c:v>
                </c:pt>
                <c:pt idx="136">
                  <c:v>48.147266666666667</c:v>
                </c:pt>
                <c:pt idx="137">
                  <c:v>48.139266666666664</c:v>
                </c:pt>
                <c:pt idx="138">
                  <c:v>47.789533333333338</c:v>
                </c:pt>
                <c:pt idx="139">
                  <c:v>47.653066666666668</c:v>
                </c:pt>
                <c:pt idx="140">
                  <c:v>47.270800000000001</c:v>
                </c:pt>
                <c:pt idx="141">
                  <c:v>47.232066666666668</c:v>
                </c:pt>
                <c:pt idx="142">
                  <c:v>46.928733333333334</c:v>
                </c:pt>
                <c:pt idx="143">
                  <c:v>46.819633333333321</c:v>
                </c:pt>
                <c:pt idx="144">
                  <c:v>46.834166666666668</c:v>
                </c:pt>
                <c:pt idx="145">
                  <c:v>46.869466666666675</c:v>
                </c:pt>
                <c:pt idx="146">
                  <c:v>47.045233333333329</c:v>
                </c:pt>
                <c:pt idx="147">
                  <c:v>47.023000000000003</c:v>
                </c:pt>
                <c:pt idx="148">
                  <c:v>47.019033333333333</c:v>
                </c:pt>
                <c:pt idx="149">
                  <c:v>47.046966666666663</c:v>
                </c:pt>
                <c:pt idx="150">
                  <c:v>46.976866666666666</c:v>
                </c:pt>
                <c:pt idx="151">
                  <c:v>46.797733333333326</c:v>
                </c:pt>
                <c:pt idx="152">
                  <c:v>46.788033333333338</c:v>
                </c:pt>
                <c:pt idx="153">
                  <c:v>46.588366666666673</c:v>
                </c:pt>
                <c:pt idx="154">
                  <c:v>46.530233333333335</c:v>
                </c:pt>
                <c:pt idx="155">
                  <c:v>46.272166666666671</c:v>
                </c:pt>
                <c:pt idx="156">
                  <c:v>46.534500000000001</c:v>
                </c:pt>
                <c:pt idx="157">
                  <c:v>46.261633333333329</c:v>
                </c:pt>
                <c:pt idx="158">
                  <c:v>46.374733333333332</c:v>
                </c:pt>
                <c:pt idx="159">
                  <c:v>46.212633333333336</c:v>
                </c:pt>
                <c:pt idx="160">
                  <c:v>46.377566666666667</c:v>
                </c:pt>
                <c:pt idx="161">
                  <c:v>46.200700000000005</c:v>
                </c:pt>
                <c:pt idx="162">
                  <c:v>46.409733333333328</c:v>
                </c:pt>
                <c:pt idx="163">
                  <c:v>46.538800000000002</c:v>
                </c:pt>
                <c:pt idx="164">
                  <c:v>46.803133333333335</c:v>
                </c:pt>
                <c:pt idx="165">
                  <c:v>47.130099999999999</c:v>
                </c:pt>
                <c:pt idx="166">
                  <c:v>47.6021</c:v>
                </c:pt>
                <c:pt idx="167">
                  <c:v>48.165766666666663</c:v>
                </c:pt>
                <c:pt idx="168">
                  <c:v>48.6813</c:v>
                </c:pt>
                <c:pt idx="169">
                  <c:v>48.925166666666662</c:v>
                </c:pt>
                <c:pt idx="170">
                  <c:v>49.32503333333333</c:v>
                </c:pt>
                <c:pt idx="171">
                  <c:v>49.405933333333337</c:v>
                </c:pt>
                <c:pt idx="172">
                  <c:v>49.654333333333334</c:v>
                </c:pt>
                <c:pt idx="173">
                  <c:v>49.787633333333339</c:v>
                </c:pt>
                <c:pt idx="174">
                  <c:v>49.97676666666667</c:v>
                </c:pt>
                <c:pt idx="175">
                  <c:v>50.06733333333333</c:v>
                </c:pt>
                <c:pt idx="176">
                  <c:v>50.24563333333333</c:v>
                </c:pt>
                <c:pt idx="177">
                  <c:v>50.283800000000006</c:v>
                </c:pt>
                <c:pt idx="178">
                  <c:v>50.445033333333335</c:v>
                </c:pt>
                <c:pt idx="179">
                  <c:v>50.432766666666673</c:v>
                </c:pt>
                <c:pt idx="180">
                  <c:v>50.638433333333332</c:v>
                </c:pt>
                <c:pt idx="181">
                  <c:v>50.597433333333335</c:v>
                </c:pt>
                <c:pt idx="182">
                  <c:v>50.609366666666666</c:v>
                </c:pt>
                <c:pt idx="183">
                  <c:v>50.384666666666668</c:v>
                </c:pt>
                <c:pt idx="184">
                  <c:v>50.173833333333334</c:v>
                </c:pt>
                <c:pt idx="185">
                  <c:v>50.020333333333333</c:v>
                </c:pt>
                <c:pt idx="186">
                  <c:v>49.885899999999999</c:v>
                </c:pt>
                <c:pt idx="187">
                  <c:v>49.877066666666671</c:v>
                </c:pt>
                <c:pt idx="188">
                  <c:v>49.94</c:v>
                </c:pt>
                <c:pt idx="189">
                  <c:v>49.906100000000002</c:v>
                </c:pt>
                <c:pt idx="190">
                  <c:v>49.941433333333329</c:v>
                </c:pt>
                <c:pt idx="191">
                  <c:v>49.978499999999997</c:v>
                </c:pt>
                <c:pt idx="192">
                  <c:v>50.037733333333335</c:v>
                </c:pt>
                <c:pt idx="193">
                  <c:v>49.973333333333336</c:v>
                </c:pt>
                <c:pt idx="194">
                  <c:v>49.994400000000006</c:v>
                </c:pt>
                <c:pt idx="195">
                  <c:v>49.991833333333339</c:v>
                </c:pt>
                <c:pt idx="196">
                  <c:v>50.087566666666667</c:v>
                </c:pt>
                <c:pt idx="197">
                  <c:v>50.090399999999995</c:v>
                </c:pt>
                <c:pt idx="198">
                  <c:v>50.045099999999998</c:v>
                </c:pt>
                <c:pt idx="199">
                  <c:v>50.0169</c:v>
                </c:pt>
                <c:pt idx="200">
                  <c:v>49.88986666666667</c:v>
                </c:pt>
                <c:pt idx="201">
                  <c:v>49.8628</c:v>
                </c:pt>
                <c:pt idx="202">
                  <c:v>49.767699999999998</c:v>
                </c:pt>
                <c:pt idx="203">
                  <c:v>49.524166666666666</c:v>
                </c:pt>
                <c:pt idx="204">
                  <c:v>49.386600000000008</c:v>
                </c:pt>
                <c:pt idx="205">
                  <c:v>49.070133333333331</c:v>
                </c:pt>
                <c:pt idx="206">
                  <c:v>49.057333333333332</c:v>
                </c:pt>
                <c:pt idx="207">
                  <c:v>48.873600000000003</c:v>
                </c:pt>
                <c:pt idx="208">
                  <c:v>48.889266666666664</c:v>
                </c:pt>
                <c:pt idx="209">
                  <c:v>48.761366666666667</c:v>
                </c:pt>
                <c:pt idx="210">
                  <c:v>48.348366666666664</c:v>
                </c:pt>
                <c:pt idx="211">
                  <c:v>48.176333333333332</c:v>
                </c:pt>
                <c:pt idx="212">
                  <c:v>47.824266666666666</c:v>
                </c:pt>
                <c:pt idx="213">
                  <c:v>47.853299999999997</c:v>
                </c:pt>
                <c:pt idx="214">
                  <c:v>47.797500000000007</c:v>
                </c:pt>
                <c:pt idx="215">
                  <c:v>47.894333333333329</c:v>
                </c:pt>
                <c:pt idx="216">
                  <c:v>48.001433333333331</c:v>
                </c:pt>
                <c:pt idx="217">
                  <c:v>48.109966666666672</c:v>
                </c:pt>
                <c:pt idx="218">
                  <c:v>48.444933333333331</c:v>
                </c:pt>
                <c:pt idx="219">
                  <c:v>48.529233333333337</c:v>
                </c:pt>
                <c:pt idx="220">
                  <c:v>48.700400000000002</c:v>
                </c:pt>
                <c:pt idx="221">
                  <c:v>48.469699999999996</c:v>
                </c:pt>
                <c:pt idx="222">
                  <c:v>48.354066666666675</c:v>
                </c:pt>
                <c:pt idx="223">
                  <c:v>48.290533333333336</c:v>
                </c:pt>
                <c:pt idx="224">
                  <c:v>48.031333333333329</c:v>
                </c:pt>
                <c:pt idx="225">
                  <c:v>47.672466666666672</c:v>
                </c:pt>
                <c:pt idx="226">
                  <c:v>47.873266666666666</c:v>
                </c:pt>
                <c:pt idx="227">
                  <c:v>48.018499999999996</c:v>
                </c:pt>
                <c:pt idx="228">
                  <c:v>48.687033333333339</c:v>
                </c:pt>
                <c:pt idx="229">
                  <c:v>49.046766666666663</c:v>
                </c:pt>
                <c:pt idx="230">
                  <c:v>49.286900000000003</c:v>
                </c:pt>
                <c:pt idx="231">
                  <c:v>49.314799999999998</c:v>
                </c:pt>
                <c:pt idx="232">
                  <c:v>49.42046666666667</c:v>
                </c:pt>
                <c:pt idx="233">
                  <c:v>49.514466666666664</c:v>
                </c:pt>
                <c:pt idx="234">
                  <c:v>49.333333333333336</c:v>
                </c:pt>
                <c:pt idx="235">
                  <c:v>49.431866666666657</c:v>
                </c:pt>
                <c:pt idx="236">
                  <c:v>49.037333333333343</c:v>
                </c:pt>
                <c:pt idx="237">
                  <c:v>48.96586666666667</c:v>
                </c:pt>
                <c:pt idx="238">
                  <c:v>48.756799999999998</c:v>
                </c:pt>
                <c:pt idx="239">
                  <c:v>48.663666666666671</c:v>
                </c:pt>
                <c:pt idx="240">
                  <c:v>48.594766666666658</c:v>
                </c:pt>
                <c:pt idx="241">
                  <c:v>48.597866666666668</c:v>
                </c:pt>
                <c:pt idx="242">
                  <c:v>48.618099999999998</c:v>
                </c:pt>
                <c:pt idx="243">
                  <c:v>48.646866666666661</c:v>
                </c:pt>
                <c:pt idx="244">
                  <c:v>48.466566666666665</c:v>
                </c:pt>
                <c:pt idx="245">
                  <c:v>48.402466666666669</c:v>
                </c:pt>
                <c:pt idx="246">
                  <c:v>48.382233333333339</c:v>
                </c:pt>
                <c:pt idx="247">
                  <c:v>48.391100000000002</c:v>
                </c:pt>
                <c:pt idx="248">
                  <c:v>48.538033333333338</c:v>
                </c:pt>
                <c:pt idx="249">
                  <c:v>48.616700000000002</c:v>
                </c:pt>
                <c:pt idx="250">
                  <c:v>48.799833333333332</c:v>
                </c:pt>
                <c:pt idx="251">
                  <c:v>48.886666666666663</c:v>
                </c:pt>
                <c:pt idx="252">
                  <c:v>49.110566666666671</c:v>
                </c:pt>
                <c:pt idx="253">
                  <c:v>49.159300000000002</c:v>
                </c:pt>
                <c:pt idx="254">
                  <c:v>49.487666666666662</c:v>
                </c:pt>
                <c:pt idx="255">
                  <c:v>49.78393333333333</c:v>
                </c:pt>
                <c:pt idx="256">
                  <c:v>50.020333333333333</c:v>
                </c:pt>
                <c:pt idx="257">
                  <c:v>49.991000000000007</c:v>
                </c:pt>
                <c:pt idx="258">
                  <c:v>49.893000000000001</c:v>
                </c:pt>
                <c:pt idx="259">
                  <c:v>49.815533333333327</c:v>
                </c:pt>
                <c:pt idx="260">
                  <c:v>49.81753333333333</c:v>
                </c:pt>
                <c:pt idx="261">
                  <c:v>49.942866666666667</c:v>
                </c:pt>
                <c:pt idx="262">
                  <c:v>50.024633333333327</c:v>
                </c:pt>
                <c:pt idx="263">
                  <c:v>50.186133333333338</c:v>
                </c:pt>
                <c:pt idx="264">
                  <c:v>50.483800000000002</c:v>
                </c:pt>
                <c:pt idx="265">
                  <c:v>50.864866666666671</c:v>
                </c:pt>
                <c:pt idx="266">
                  <c:v>51.139466666666664</c:v>
                </c:pt>
                <c:pt idx="267">
                  <c:v>51.351666666666667</c:v>
                </c:pt>
                <c:pt idx="268">
                  <c:v>51.261899999999997</c:v>
                </c:pt>
                <c:pt idx="269">
                  <c:v>51.400966666666669</c:v>
                </c:pt>
                <c:pt idx="270">
                  <c:v>51.284166666666664</c:v>
                </c:pt>
                <c:pt idx="271">
                  <c:v>51.315766666666661</c:v>
                </c:pt>
                <c:pt idx="272">
                  <c:v>51.180466666666668</c:v>
                </c:pt>
                <c:pt idx="273">
                  <c:v>51.106699999999996</c:v>
                </c:pt>
                <c:pt idx="274">
                  <c:v>50.872000000000007</c:v>
                </c:pt>
                <c:pt idx="275">
                  <c:v>50.559533333333327</c:v>
                </c:pt>
                <c:pt idx="276">
                  <c:v>50.510566666666669</c:v>
                </c:pt>
                <c:pt idx="277">
                  <c:v>50.199199999999998</c:v>
                </c:pt>
                <c:pt idx="278">
                  <c:v>50.092433333333332</c:v>
                </c:pt>
                <c:pt idx="279">
                  <c:v>50.105533333333334</c:v>
                </c:pt>
                <c:pt idx="280">
                  <c:v>50.3932</c:v>
                </c:pt>
                <c:pt idx="281">
                  <c:v>50.510266666666666</c:v>
                </c:pt>
                <c:pt idx="282">
                  <c:v>50.707633333333341</c:v>
                </c:pt>
                <c:pt idx="283">
                  <c:v>50.637</c:v>
                </c:pt>
                <c:pt idx="284">
                  <c:v>50.675999999999995</c:v>
                </c:pt>
                <c:pt idx="285">
                  <c:v>50.618500000000004</c:v>
                </c:pt>
                <c:pt idx="286">
                  <c:v>50.446466666666673</c:v>
                </c:pt>
                <c:pt idx="287">
                  <c:v>50.278100000000002</c:v>
                </c:pt>
                <c:pt idx="288">
                  <c:v>50.0944</c:v>
                </c:pt>
                <c:pt idx="289">
                  <c:v>49.929766666666666</c:v>
                </c:pt>
                <c:pt idx="290">
                  <c:v>49.814399999999999</c:v>
                </c:pt>
                <c:pt idx="291">
                  <c:v>49.926633333333335</c:v>
                </c:pt>
                <c:pt idx="292">
                  <c:v>49.822099999999999</c:v>
                </c:pt>
                <c:pt idx="293">
                  <c:v>49.790766666666663</c:v>
                </c:pt>
                <c:pt idx="294">
                  <c:v>50.035433333333337</c:v>
                </c:pt>
                <c:pt idx="295">
                  <c:v>50.34706666666667</c:v>
                </c:pt>
                <c:pt idx="296">
                  <c:v>50.799933333333335</c:v>
                </c:pt>
                <c:pt idx="297">
                  <c:v>51.044033333333338</c:v>
                </c:pt>
                <c:pt idx="298">
                  <c:v>51.112966666666665</c:v>
                </c:pt>
                <c:pt idx="299">
                  <c:v>51.174733333333336</c:v>
                </c:pt>
                <c:pt idx="300">
                  <c:v>51.249099999999999</c:v>
                </c:pt>
              </c:numCache>
            </c:numRef>
          </c:yVal>
          <c:smooth val="1"/>
          <c:extLst>
            <c:ext xmlns:c16="http://schemas.microsoft.com/office/drawing/2014/chart" uri="{C3380CC4-5D6E-409C-BE32-E72D297353CC}">
              <c16:uniqueId val="{00000002-A573-41CB-B04E-8695121F4D24}"/>
            </c:ext>
          </c:extLst>
        </c:ser>
        <c:dLbls>
          <c:showLegendKey val="0"/>
          <c:showVal val="0"/>
          <c:showCatName val="0"/>
          <c:showSerName val="0"/>
          <c:showPercent val="0"/>
          <c:showBubbleSize val="0"/>
        </c:dLbls>
        <c:axId val="788054751"/>
        <c:axId val="728366575"/>
      </c:scatterChart>
      <c:valAx>
        <c:axId val="788054751"/>
        <c:scaling>
          <c:orientation val="minMax"/>
          <c:max val="9"/>
          <c:min val="-9"/>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a:latin typeface="Times New Roman" panose="02020603050405020304" pitchFamily="18" charset="0"/>
                    <a:cs typeface="Times New Roman" panose="02020603050405020304" pitchFamily="18" charset="0"/>
                  </a:rPr>
                  <a:t>Distance</a:t>
                </a:r>
                <a:r>
                  <a:rPr lang="en-US" sz="1200" baseline="0">
                    <a:latin typeface="Times New Roman" panose="02020603050405020304" pitchFamily="18" charset="0"/>
                    <a:cs typeface="Times New Roman" panose="02020603050405020304" pitchFamily="18" charset="0"/>
                  </a:rPr>
                  <a:t> from the city center (Km)</a:t>
                </a:r>
                <a:endParaRPr lang="en-US" sz="1200">
                  <a:latin typeface="Times New Roman" panose="02020603050405020304" pitchFamily="18" charset="0"/>
                  <a:cs typeface="Times New Roman" panose="02020603050405020304" pitchFamily="18" charset="0"/>
                </a:endParaRPr>
              </a:p>
            </c:rich>
          </c:tx>
          <c:layout>
            <c:manualLayout>
              <c:xMode val="edge"/>
              <c:yMode val="edge"/>
              <c:x val="0.36808988302887391"/>
              <c:y val="0.858345832121852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0;[Black]#,##0" sourceLinked="0"/>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fr-FR"/>
          </a:p>
        </c:txPr>
        <c:crossAx val="728366575"/>
        <c:crosses val="autoZero"/>
        <c:crossBetween val="midCat"/>
        <c:majorUnit val="1"/>
      </c:valAx>
      <c:valAx>
        <c:axId val="728366575"/>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fr-FR" sz="1100">
                    <a:latin typeface="Times New Roman" panose="02020603050405020304" pitchFamily="18" charset="0"/>
                    <a:cs typeface="Times New Roman" panose="02020603050405020304" pitchFamily="18" charset="0"/>
                  </a:rPr>
                  <a:t>Temprature (</a:t>
                </a:r>
                <a:r>
                  <a:rPr lang="fr-FR" sz="1100">
                    <a:solidFill>
                      <a:schemeClr val="tx1">
                        <a:lumMod val="65000"/>
                        <a:lumOff val="35000"/>
                      </a:schemeClr>
                    </a:solidFill>
                    <a:latin typeface="Times New Roman" panose="02020603050405020304" pitchFamily="18" charset="0"/>
                    <a:cs typeface="Times New Roman" panose="02020603050405020304" pitchFamily="18" charset="0"/>
                  </a:rPr>
                  <a:t>C</a:t>
                </a:r>
                <a:r>
                  <a:rPr lang="fr-FR" sz="1100">
                    <a:solidFill>
                      <a:sysClr val="windowText" lastClr="000000"/>
                    </a:solidFill>
                    <a:latin typeface="Times New Roman" panose="02020603050405020304" pitchFamily="18" charset="0"/>
                    <a:cs typeface="Times New Roman" panose="02020603050405020304" pitchFamily="18" charset="0"/>
                  </a:rPr>
                  <a:t>°)</a:t>
                </a:r>
                <a:endParaRPr lang="fr-FR" sz="1100">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title>
        <c:numFmt formatCode="0" sourceLinked="0"/>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fr-FR"/>
          </a:p>
        </c:txPr>
        <c:crossAx val="788054751"/>
        <c:crosses val="autoZero"/>
        <c:crossBetween val="midCat"/>
      </c:valAx>
      <c:spPr>
        <a:noFill/>
        <a:ln w="12700">
          <a:solidFill>
            <a:schemeClr val="dk1"/>
          </a:solidFill>
        </a:ln>
        <a:effectLst/>
      </c:spPr>
    </c:plotArea>
    <c:legend>
      <c:legendPos val="r"/>
      <c:legendEntry>
        <c:idx val="0"/>
        <c:delete val="1"/>
      </c:legendEntry>
      <c:layout>
        <c:manualLayout>
          <c:xMode val="edge"/>
          <c:yMode val="edge"/>
          <c:x val="9.070521432208839E-2"/>
          <c:y val="0.69926631316671228"/>
          <c:w val="0.83025473694768215"/>
          <c:h val="8.8033175863971316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fr-FR"/>
        </a:p>
      </c:txPr>
    </c:legend>
    <c:plotVisOnly val="1"/>
    <c:dispBlanksAs val="gap"/>
    <c:showDLblsOverMax val="0"/>
  </c:chart>
  <c:spPr>
    <a:solidFill>
      <a:schemeClr val="bg1"/>
    </a:solidFill>
    <a:ln w="9525" cap="flat" cmpd="sng" algn="ctr">
      <a:solidFill>
        <a:schemeClr val="bg1"/>
      </a:solidFill>
      <a:prstDash val="solid"/>
      <a:round/>
    </a:ln>
    <a:effectLst/>
  </c:spPr>
  <c:txPr>
    <a:bodyPr/>
    <a:lstStyle/>
    <a:p>
      <a:pPr>
        <a:defRPr/>
      </a:pPr>
      <a:endParaRPr lang="fr-F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196795154484685E-2"/>
          <c:y val="8.4772282556073719E-2"/>
          <c:w val="0.86331533583214015"/>
          <c:h val="0.74322257449285412"/>
        </c:manualLayout>
      </c:layout>
      <c:scatterChart>
        <c:scatterStyle val="smoothMarker"/>
        <c:varyColors val="0"/>
        <c:ser>
          <c:idx val="0"/>
          <c:order val="0"/>
          <c:spPr>
            <a:ln w="19050" cap="rnd">
              <a:solidFill>
                <a:schemeClr val="tx1"/>
              </a:solidFill>
              <a:round/>
            </a:ln>
            <a:effectLst/>
          </c:spPr>
          <c:marker>
            <c:symbol val="none"/>
          </c:marker>
          <c:xVal>
            <c:numRef>
              <c:f>'Summer2019 (Jun, Jul, Aug)'!$Y$4:$Y$304</c:f>
              <c:numCache>
                <c:formatCode>General</c:formatCode>
                <c:ptCount val="301"/>
                <c:pt idx="0">
                  <c:v>0</c:v>
                </c:pt>
                <c:pt idx="1">
                  <c:v>0.03</c:v>
                </c:pt>
                <c:pt idx="2">
                  <c:v>0.06</c:v>
                </c:pt>
                <c:pt idx="3">
                  <c:v>0.09</c:v>
                </c:pt>
                <c:pt idx="4">
                  <c:v>0.12</c:v>
                </c:pt>
                <c:pt idx="5">
                  <c:v>0.15</c:v>
                </c:pt>
                <c:pt idx="6">
                  <c:v>0.18</c:v>
                </c:pt>
                <c:pt idx="7">
                  <c:v>0.21</c:v>
                </c:pt>
                <c:pt idx="8">
                  <c:v>0.24</c:v>
                </c:pt>
                <c:pt idx="9">
                  <c:v>0.27</c:v>
                </c:pt>
                <c:pt idx="10">
                  <c:v>0.3</c:v>
                </c:pt>
                <c:pt idx="11">
                  <c:v>0.33</c:v>
                </c:pt>
                <c:pt idx="12">
                  <c:v>0.36</c:v>
                </c:pt>
                <c:pt idx="13">
                  <c:v>0.39</c:v>
                </c:pt>
                <c:pt idx="14">
                  <c:v>0.42</c:v>
                </c:pt>
                <c:pt idx="15">
                  <c:v>0.45</c:v>
                </c:pt>
                <c:pt idx="16">
                  <c:v>0.48</c:v>
                </c:pt>
                <c:pt idx="17">
                  <c:v>0.51</c:v>
                </c:pt>
                <c:pt idx="18">
                  <c:v>0.54</c:v>
                </c:pt>
                <c:pt idx="19">
                  <c:v>0.56999999999999995</c:v>
                </c:pt>
                <c:pt idx="20">
                  <c:v>0.6</c:v>
                </c:pt>
                <c:pt idx="21">
                  <c:v>0.63</c:v>
                </c:pt>
                <c:pt idx="22">
                  <c:v>0.66</c:v>
                </c:pt>
                <c:pt idx="23">
                  <c:v>0.69</c:v>
                </c:pt>
                <c:pt idx="24">
                  <c:v>0.72</c:v>
                </c:pt>
                <c:pt idx="25">
                  <c:v>0.75</c:v>
                </c:pt>
                <c:pt idx="26">
                  <c:v>0.78</c:v>
                </c:pt>
                <c:pt idx="27">
                  <c:v>0.81</c:v>
                </c:pt>
                <c:pt idx="28">
                  <c:v>0.84</c:v>
                </c:pt>
                <c:pt idx="29">
                  <c:v>0.87</c:v>
                </c:pt>
                <c:pt idx="30">
                  <c:v>0.9</c:v>
                </c:pt>
                <c:pt idx="31">
                  <c:v>0.93</c:v>
                </c:pt>
                <c:pt idx="32">
                  <c:v>0.96</c:v>
                </c:pt>
                <c:pt idx="33">
                  <c:v>0.99</c:v>
                </c:pt>
                <c:pt idx="34">
                  <c:v>1.02</c:v>
                </c:pt>
                <c:pt idx="35">
                  <c:v>1.05</c:v>
                </c:pt>
                <c:pt idx="36">
                  <c:v>1.08</c:v>
                </c:pt>
                <c:pt idx="37">
                  <c:v>1.1100000000000001</c:v>
                </c:pt>
                <c:pt idx="38">
                  <c:v>1.1399999999999999</c:v>
                </c:pt>
                <c:pt idx="39">
                  <c:v>1.17</c:v>
                </c:pt>
                <c:pt idx="40">
                  <c:v>1.2</c:v>
                </c:pt>
                <c:pt idx="41">
                  <c:v>1.23</c:v>
                </c:pt>
                <c:pt idx="42">
                  <c:v>1.26</c:v>
                </c:pt>
                <c:pt idx="43">
                  <c:v>1.29</c:v>
                </c:pt>
                <c:pt idx="44">
                  <c:v>1.32</c:v>
                </c:pt>
                <c:pt idx="45">
                  <c:v>1.35</c:v>
                </c:pt>
                <c:pt idx="46">
                  <c:v>1.38</c:v>
                </c:pt>
                <c:pt idx="47">
                  <c:v>1.41</c:v>
                </c:pt>
                <c:pt idx="48">
                  <c:v>1.44</c:v>
                </c:pt>
                <c:pt idx="49">
                  <c:v>1.47</c:v>
                </c:pt>
                <c:pt idx="50">
                  <c:v>1.5</c:v>
                </c:pt>
                <c:pt idx="51">
                  <c:v>1.53</c:v>
                </c:pt>
                <c:pt idx="52">
                  <c:v>1.56</c:v>
                </c:pt>
                <c:pt idx="53">
                  <c:v>1.59</c:v>
                </c:pt>
                <c:pt idx="54">
                  <c:v>1.62</c:v>
                </c:pt>
                <c:pt idx="55">
                  <c:v>1.65</c:v>
                </c:pt>
                <c:pt idx="56">
                  <c:v>1.68</c:v>
                </c:pt>
                <c:pt idx="57">
                  <c:v>1.71</c:v>
                </c:pt>
                <c:pt idx="58">
                  <c:v>1.74</c:v>
                </c:pt>
                <c:pt idx="59">
                  <c:v>1.77</c:v>
                </c:pt>
                <c:pt idx="60">
                  <c:v>1.8</c:v>
                </c:pt>
                <c:pt idx="61">
                  <c:v>1.83</c:v>
                </c:pt>
                <c:pt idx="62">
                  <c:v>1.86</c:v>
                </c:pt>
                <c:pt idx="63">
                  <c:v>1.89</c:v>
                </c:pt>
                <c:pt idx="64">
                  <c:v>1.92</c:v>
                </c:pt>
                <c:pt idx="65">
                  <c:v>1.95</c:v>
                </c:pt>
                <c:pt idx="66">
                  <c:v>1.98</c:v>
                </c:pt>
                <c:pt idx="67">
                  <c:v>2.0099999999999998</c:v>
                </c:pt>
                <c:pt idx="68">
                  <c:v>2.04</c:v>
                </c:pt>
                <c:pt idx="69">
                  <c:v>2.0699999999999998</c:v>
                </c:pt>
                <c:pt idx="70">
                  <c:v>2.1</c:v>
                </c:pt>
                <c:pt idx="71">
                  <c:v>2.13</c:v>
                </c:pt>
                <c:pt idx="72">
                  <c:v>2.16</c:v>
                </c:pt>
                <c:pt idx="73">
                  <c:v>2.19</c:v>
                </c:pt>
                <c:pt idx="74">
                  <c:v>2.2200000000000002</c:v>
                </c:pt>
                <c:pt idx="75">
                  <c:v>2.25</c:v>
                </c:pt>
                <c:pt idx="76">
                  <c:v>2.2799999999999998</c:v>
                </c:pt>
                <c:pt idx="77">
                  <c:v>2.31</c:v>
                </c:pt>
                <c:pt idx="78">
                  <c:v>2.34</c:v>
                </c:pt>
                <c:pt idx="79">
                  <c:v>2.37</c:v>
                </c:pt>
                <c:pt idx="80">
                  <c:v>2.4</c:v>
                </c:pt>
                <c:pt idx="81">
                  <c:v>2.4300000000000002</c:v>
                </c:pt>
                <c:pt idx="82">
                  <c:v>2.46</c:v>
                </c:pt>
                <c:pt idx="83">
                  <c:v>2.4900000000000002</c:v>
                </c:pt>
                <c:pt idx="84">
                  <c:v>2.52</c:v>
                </c:pt>
                <c:pt idx="85">
                  <c:v>2.5499999999999998</c:v>
                </c:pt>
                <c:pt idx="86">
                  <c:v>2.58</c:v>
                </c:pt>
                <c:pt idx="87">
                  <c:v>2.61</c:v>
                </c:pt>
                <c:pt idx="88">
                  <c:v>2.64</c:v>
                </c:pt>
                <c:pt idx="89">
                  <c:v>2.67</c:v>
                </c:pt>
                <c:pt idx="90">
                  <c:v>2.7</c:v>
                </c:pt>
                <c:pt idx="91">
                  <c:v>2.73</c:v>
                </c:pt>
                <c:pt idx="92">
                  <c:v>2.76</c:v>
                </c:pt>
                <c:pt idx="93">
                  <c:v>2.79</c:v>
                </c:pt>
                <c:pt idx="94">
                  <c:v>2.82</c:v>
                </c:pt>
                <c:pt idx="95">
                  <c:v>2.85</c:v>
                </c:pt>
                <c:pt idx="96">
                  <c:v>2.88</c:v>
                </c:pt>
                <c:pt idx="97">
                  <c:v>2.91</c:v>
                </c:pt>
                <c:pt idx="98">
                  <c:v>2.94</c:v>
                </c:pt>
                <c:pt idx="99">
                  <c:v>2.97</c:v>
                </c:pt>
                <c:pt idx="100">
                  <c:v>3</c:v>
                </c:pt>
                <c:pt idx="101">
                  <c:v>3.03</c:v>
                </c:pt>
                <c:pt idx="102">
                  <c:v>3.06</c:v>
                </c:pt>
                <c:pt idx="103">
                  <c:v>3.09</c:v>
                </c:pt>
                <c:pt idx="104">
                  <c:v>3.12</c:v>
                </c:pt>
                <c:pt idx="105">
                  <c:v>3.15</c:v>
                </c:pt>
                <c:pt idx="106">
                  <c:v>3.18</c:v>
                </c:pt>
                <c:pt idx="107">
                  <c:v>3.21</c:v>
                </c:pt>
                <c:pt idx="108">
                  <c:v>3.24</c:v>
                </c:pt>
                <c:pt idx="109">
                  <c:v>3.27</c:v>
                </c:pt>
                <c:pt idx="110">
                  <c:v>3.3</c:v>
                </c:pt>
                <c:pt idx="111">
                  <c:v>3.33</c:v>
                </c:pt>
                <c:pt idx="112">
                  <c:v>3.36</c:v>
                </c:pt>
                <c:pt idx="113">
                  <c:v>3.39</c:v>
                </c:pt>
                <c:pt idx="114">
                  <c:v>3.42</c:v>
                </c:pt>
                <c:pt idx="115">
                  <c:v>3.45</c:v>
                </c:pt>
                <c:pt idx="116">
                  <c:v>3.48</c:v>
                </c:pt>
                <c:pt idx="117">
                  <c:v>3.51</c:v>
                </c:pt>
                <c:pt idx="118">
                  <c:v>3.54</c:v>
                </c:pt>
                <c:pt idx="119">
                  <c:v>3.57</c:v>
                </c:pt>
                <c:pt idx="120">
                  <c:v>3.6</c:v>
                </c:pt>
                <c:pt idx="121">
                  <c:v>3.63</c:v>
                </c:pt>
                <c:pt idx="122">
                  <c:v>3.66</c:v>
                </c:pt>
                <c:pt idx="123">
                  <c:v>3.69</c:v>
                </c:pt>
                <c:pt idx="124">
                  <c:v>3.72</c:v>
                </c:pt>
                <c:pt idx="125">
                  <c:v>3.75</c:v>
                </c:pt>
                <c:pt idx="126">
                  <c:v>3.78</c:v>
                </c:pt>
                <c:pt idx="127">
                  <c:v>3.81</c:v>
                </c:pt>
                <c:pt idx="128">
                  <c:v>3.84</c:v>
                </c:pt>
                <c:pt idx="129">
                  <c:v>3.87</c:v>
                </c:pt>
                <c:pt idx="130">
                  <c:v>3.9</c:v>
                </c:pt>
                <c:pt idx="131">
                  <c:v>3.93</c:v>
                </c:pt>
                <c:pt idx="132">
                  <c:v>3.96</c:v>
                </c:pt>
                <c:pt idx="133">
                  <c:v>3.99</c:v>
                </c:pt>
                <c:pt idx="134">
                  <c:v>4.0199999999999996</c:v>
                </c:pt>
                <c:pt idx="135">
                  <c:v>4.05</c:v>
                </c:pt>
                <c:pt idx="136">
                  <c:v>4.08</c:v>
                </c:pt>
                <c:pt idx="137">
                  <c:v>4.1100000000000003</c:v>
                </c:pt>
                <c:pt idx="138">
                  <c:v>4.1399999999999997</c:v>
                </c:pt>
                <c:pt idx="139">
                  <c:v>4.17</c:v>
                </c:pt>
                <c:pt idx="140">
                  <c:v>4.2</c:v>
                </c:pt>
                <c:pt idx="141">
                  <c:v>4.2300000000000004</c:v>
                </c:pt>
                <c:pt idx="142">
                  <c:v>4.26</c:v>
                </c:pt>
                <c:pt idx="143">
                  <c:v>4.29</c:v>
                </c:pt>
                <c:pt idx="144">
                  <c:v>4.32</c:v>
                </c:pt>
                <c:pt idx="145">
                  <c:v>4.3499999999999996</c:v>
                </c:pt>
                <c:pt idx="146">
                  <c:v>4.38</c:v>
                </c:pt>
                <c:pt idx="147">
                  <c:v>4.41</c:v>
                </c:pt>
                <c:pt idx="148">
                  <c:v>4.4400000000000004</c:v>
                </c:pt>
                <c:pt idx="149">
                  <c:v>4.47</c:v>
                </c:pt>
                <c:pt idx="150">
                  <c:v>4.5</c:v>
                </c:pt>
                <c:pt idx="151">
                  <c:v>4.53</c:v>
                </c:pt>
                <c:pt idx="152">
                  <c:v>4.5599999999999996</c:v>
                </c:pt>
                <c:pt idx="153">
                  <c:v>4.59</c:v>
                </c:pt>
                <c:pt idx="154">
                  <c:v>4.62</c:v>
                </c:pt>
                <c:pt idx="155">
                  <c:v>4.6500000000000004</c:v>
                </c:pt>
                <c:pt idx="156">
                  <c:v>4.68</c:v>
                </c:pt>
                <c:pt idx="157">
                  <c:v>4.71</c:v>
                </c:pt>
                <c:pt idx="158">
                  <c:v>4.74</c:v>
                </c:pt>
                <c:pt idx="159">
                  <c:v>4.7699999999999996</c:v>
                </c:pt>
                <c:pt idx="160">
                  <c:v>4.8</c:v>
                </c:pt>
                <c:pt idx="161">
                  <c:v>4.83</c:v>
                </c:pt>
                <c:pt idx="162">
                  <c:v>4.8600000000000003</c:v>
                </c:pt>
                <c:pt idx="163">
                  <c:v>4.8899999999999997</c:v>
                </c:pt>
                <c:pt idx="164">
                  <c:v>4.92</c:v>
                </c:pt>
                <c:pt idx="165">
                  <c:v>4.95</c:v>
                </c:pt>
                <c:pt idx="166">
                  <c:v>4.9800000000000004</c:v>
                </c:pt>
                <c:pt idx="167">
                  <c:v>5.01</c:v>
                </c:pt>
                <c:pt idx="168">
                  <c:v>5.04</c:v>
                </c:pt>
                <c:pt idx="169">
                  <c:v>5.07</c:v>
                </c:pt>
                <c:pt idx="170">
                  <c:v>5.0999999999999996</c:v>
                </c:pt>
                <c:pt idx="171">
                  <c:v>5.13</c:v>
                </c:pt>
                <c:pt idx="172">
                  <c:v>5.16</c:v>
                </c:pt>
                <c:pt idx="173">
                  <c:v>5.19</c:v>
                </c:pt>
                <c:pt idx="174">
                  <c:v>5.22</c:v>
                </c:pt>
                <c:pt idx="175">
                  <c:v>5.25</c:v>
                </c:pt>
                <c:pt idx="176">
                  <c:v>5.28</c:v>
                </c:pt>
                <c:pt idx="177">
                  <c:v>5.31</c:v>
                </c:pt>
                <c:pt idx="178">
                  <c:v>5.34</c:v>
                </c:pt>
                <c:pt idx="179">
                  <c:v>5.37</c:v>
                </c:pt>
                <c:pt idx="180">
                  <c:v>5.4</c:v>
                </c:pt>
                <c:pt idx="181">
                  <c:v>5.43</c:v>
                </c:pt>
                <c:pt idx="182">
                  <c:v>5.46</c:v>
                </c:pt>
                <c:pt idx="183">
                  <c:v>5.49</c:v>
                </c:pt>
                <c:pt idx="184">
                  <c:v>5.52</c:v>
                </c:pt>
                <c:pt idx="185">
                  <c:v>5.55</c:v>
                </c:pt>
                <c:pt idx="186">
                  <c:v>5.58</c:v>
                </c:pt>
                <c:pt idx="187">
                  <c:v>5.61</c:v>
                </c:pt>
                <c:pt idx="188">
                  <c:v>5.64</c:v>
                </c:pt>
                <c:pt idx="189">
                  <c:v>5.67</c:v>
                </c:pt>
                <c:pt idx="190">
                  <c:v>5.7</c:v>
                </c:pt>
                <c:pt idx="191">
                  <c:v>5.73</c:v>
                </c:pt>
                <c:pt idx="192">
                  <c:v>5.76</c:v>
                </c:pt>
                <c:pt idx="193">
                  <c:v>5.79</c:v>
                </c:pt>
                <c:pt idx="194">
                  <c:v>5.82</c:v>
                </c:pt>
                <c:pt idx="195">
                  <c:v>5.85</c:v>
                </c:pt>
                <c:pt idx="196">
                  <c:v>5.88</c:v>
                </c:pt>
                <c:pt idx="197">
                  <c:v>5.91</c:v>
                </c:pt>
                <c:pt idx="198">
                  <c:v>5.94</c:v>
                </c:pt>
                <c:pt idx="199">
                  <c:v>5.97</c:v>
                </c:pt>
                <c:pt idx="200">
                  <c:v>6</c:v>
                </c:pt>
                <c:pt idx="201">
                  <c:v>6.03</c:v>
                </c:pt>
                <c:pt idx="202">
                  <c:v>6.06</c:v>
                </c:pt>
                <c:pt idx="203">
                  <c:v>6.09</c:v>
                </c:pt>
                <c:pt idx="204">
                  <c:v>6.12</c:v>
                </c:pt>
                <c:pt idx="205">
                  <c:v>6.15</c:v>
                </c:pt>
                <c:pt idx="206">
                  <c:v>6.18</c:v>
                </c:pt>
                <c:pt idx="207">
                  <c:v>6.21</c:v>
                </c:pt>
                <c:pt idx="208">
                  <c:v>6.24</c:v>
                </c:pt>
                <c:pt idx="209">
                  <c:v>6.27</c:v>
                </c:pt>
                <c:pt idx="210">
                  <c:v>6.3</c:v>
                </c:pt>
                <c:pt idx="211">
                  <c:v>6.33</c:v>
                </c:pt>
                <c:pt idx="212">
                  <c:v>6.36</c:v>
                </c:pt>
                <c:pt idx="213">
                  <c:v>6.39</c:v>
                </c:pt>
                <c:pt idx="214">
                  <c:v>6.42</c:v>
                </c:pt>
                <c:pt idx="215">
                  <c:v>6.45</c:v>
                </c:pt>
                <c:pt idx="216">
                  <c:v>6.48</c:v>
                </c:pt>
                <c:pt idx="217">
                  <c:v>6.51</c:v>
                </c:pt>
                <c:pt idx="218">
                  <c:v>6.54</c:v>
                </c:pt>
                <c:pt idx="219">
                  <c:v>6.57</c:v>
                </c:pt>
                <c:pt idx="220">
                  <c:v>6.6</c:v>
                </c:pt>
                <c:pt idx="221">
                  <c:v>6.63</c:v>
                </c:pt>
                <c:pt idx="222">
                  <c:v>6.66</c:v>
                </c:pt>
                <c:pt idx="223">
                  <c:v>6.69</c:v>
                </c:pt>
                <c:pt idx="224">
                  <c:v>6.72</c:v>
                </c:pt>
                <c:pt idx="225">
                  <c:v>6.75</c:v>
                </c:pt>
                <c:pt idx="226">
                  <c:v>6.78</c:v>
                </c:pt>
                <c:pt idx="227">
                  <c:v>6.81</c:v>
                </c:pt>
                <c:pt idx="228">
                  <c:v>6.84</c:v>
                </c:pt>
                <c:pt idx="229">
                  <c:v>6.87</c:v>
                </c:pt>
                <c:pt idx="230">
                  <c:v>6.9</c:v>
                </c:pt>
                <c:pt idx="231">
                  <c:v>6.93</c:v>
                </c:pt>
                <c:pt idx="232">
                  <c:v>6.96</c:v>
                </c:pt>
                <c:pt idx="233">
                  <c:v>6.99</c:v>
                </c:pt>
                <c:pt idx="234">
                  <c:v>7.02</c:v>
                </c:pt>
                <c:pt idx="235">
                  <c:v>7.05</c:v>
                </c:pt>
                <c:pt idx="236">
                  <c:v>7.08</c:v>
                </c:pt>
                <c:pt idx="237">
                  <c:v>7.11</c:v>
                </c:pt>
                <c:pt idx="238">
                  <c:v>7.14</c:v>
                </c:pt>
                <c:pt idx="239">
                  <c:v>7.17</c:v>
                </c:pt>
                <c:pt idx="240">
                  <c:v>7.2</c:v>
                </c:pt>
                <c:pt idx="241">
                  <c:v>7.23</c:v>
                </c:pt>
                <c:pt idx="242">
                  <c:v>7.26</c:v>
                </c:pt>
                <c:pt idx="243">
                  <c:v>7.29</c:v>
                </c:pt>
                <c:pt idx="244">
                  <c:v>7.32</c:v>
                </c:pt>
                <c:pt idx="245">
                  <c:v>7.35</c:v>
                </c:pt>
                <c:pt idx="246">
                  <c:v>7.38</c:v>
                </c:pt>
                <c:pt idx="247">
                  <c:v>7.41</c:v>
                </c:pt>
                <c:pt idx="248">
                  <c:v>7.44</c:v>
                </c:pt>
                <c:pt idx="249">
                  <c:v>7.47</c:v>
                </c:pt>
                <c:pt idx="250">
                  <c:v>7.5</c:v>
                </c:pt>
                <c:pt idx="251">
                  <c:v>7.53</c:v>
                </c:pt>
                <c:pt idx="252">
                  <c:v>7.56</c:v>
                </c:pt>
                <c:pt idx="253">
                  <c:v>7.59</c:v>
                </c:pt>
                <c:pt idx="254">
                  <c:v>7.62</c:v>
                </c:pt>
                <c:pt idx="255">
                  <c:v>7.65</c:v>
                </c:pt>
                <c:pt idx="256">
                  <c:v>7.68</c:v>
                </c:pt>
                <c:pt idx="257">
                  <c:v>7.71</c:v>
                </c:pt>
                <c:pt idx="258">
                  <c:v>7.74</c:v>
                </c:pt>
                <c:pt idx="259">
                  <c:v>7.77</c:v>
                </c:pt>
                <c:pt idx="260">
                  <c:v>7.8</c:v>
                </c:pt>
                <c:pt idx="261">
                  <c:v>7.83</c:v>
                </c:pt>
                <c:pt idx="262">
                  <c:v>7.86</c:v>
                </c:pt>
                <c:pt idx="263">
                  <c:v>7.89</c:v>
                </c:pt>
                <c:pt idx="264">
                  <c:v>7.92</c:v>
                </c:pt>
                <c:pt idx="265">
                  <c:v>7.95</c:v>
                </c:pt>
                <c:pt idx="266">
                  <c:v>7.98</c:v>
                </c:pt>
                <c:pt idx="267">
                  <c:v>8.01</c:v>
                </c:pt>
                <c:pt idx="268">
                  <c:v>8.0399999999999991</c:v>
                </c:pt>
                <c:pt idx="269">
                  <c:v>8.07</c:v>
                </c:pt>
                <c:pt idx="270">
                  <c:v>8.1</c:v>
                </c:pt>
                <c:pt idx="271">
                  <c:v>8.1300000000000008</c:v>
                </c:pt>
                <c:pt idx="272">
                  <c:v>8.16</c:v>
                </c:pt>
                <c:pt idx="273">
                  <c:v>8.19</c:v>
                </c:pt>
                <c:pt idx="274">
                  <c:v>8.2200000000000006</c:v>
                </c:pt>
                <c:pt idx="275">
                  <c:v>8.25</c:v>
                </c:pt>
                <c:pt idx="276">
                  <c:v>8.2799999999999994</c:v>
                </c:pt>
                <c:pt idx="277">
                  <c:v>8.31</c:v>
                </c:pt>
                <c:pt idx="278">
                  <c:v>8.34</c:v>
                </c:pt>
                <c:pt idx="279">
                  <c:v>8.3699999999999992</c:v>
                </c:pt>
                <c:pt idx="280">
                  <c:v>8.4</c:v>
                </c:pt>
                <c:pt idx="281">
                  <c:v>8.43</c:v>
                </c:pt>
                <c:pt idx="282">
                  <c:v>8.4600000000000009</c:v>
                </c:pt>
                <c:pt idx="283">
                  <c:v>8.49</c:v>
                </c:pt>
                <c:pt idx="284">
                  <c:v>8.52</c:v>
                </c:pt>
                <c:pt idx="285">
                  <c:v>8.5500000000000007</c:v>
                </c:pt>
                <c:pt idx="286">
                  <c:v>8.58</c:v>
                </c:pt>
                <c:pt idx="287">
                  <c:v>8.61</c:v>
                </c:pt>
                <c:pt idx="288">
                  <c:v>8.64</c:v>
                </c:pt>
                <c:pt idx="289">
                  <c:v>8.67</c:v>
                </c:pt>
                <c:pt idx="290">
                  <c:v>8.6999999999999993</c:v>
                </c:pt>
                <c:pt idx="291">
                  <c:v>8.73</c:v>
                </c:pt>
                <c:pt idx="292">
                  <c:v>8.76</c:v>
                </c:pt>
                <c:pt idx="293">
                  <c:v>8.7899999999999991</c:v>
                </c:pt>
                <c:pt idx="294">
                  <c:v>8.82</c:v>
                </c:pt>
                <c:pt idx="295">
                  <c:v>8.85</c:v>
                </c:pt>
                <c:pt idx="296">
                  <c:v>8.8800000000000008</c:v>
                </c:pt>
                <c:pt idx="297">
                  <c:v>8.91</c:v>
                </c:pt>
                <c:pt idx="298">
                  <c:v>8.94</c:v>
                </c:pt>
                <c:pt idx="299">
                  <c:v>8.9700000000000006</c:v>
                </c:pt>
                <c:pt idx="300">
                  <c:v>9</c:v>
                </c:pt>
              </c:numCache>
            </c:numRef>
          </c:xVal>
          <c:yVal>
            <c:numRef>
              <c:f>'Summer2019 (Jun, Jul, Aug)'!$Z$4:$Z$304</c:f>
              <c:numCache>
                <c:formatCode>0.00</c:formatCode>
                <c:ptCount val="301"/>
                <c:pt idx="0">
                  <c:v>43.343200000000003</c:v>
                </c:pt>
                <c:pt idx="1">
                  <c:v>43.362599999999993</c:v>
                </c:pt>
                <c:pt idx="2">
                  <c:v>43.395066666666672</c:v>
                </c:pt>
                <c:pt idx="3">
                  <c:v>43.181133333333342</c:v>
                </c:pt>
                <c:pt idx="4">
                  <c:v>43.145000000000003</c:v>
                </c:pt>
                <c:pt idx="5">
                  <c:v>43.076333333333331</c:v>
                </c:pt>
                <c:pt idx="6">
                  <c:v>43.108233333333338</c:v>
                </c:pt>
                <c:pt idx="7">
                  <c:v>43.074899999999992</c:v>
                </c:pt>
                <c:pt idx="8">
                  <c:v>43.158666666666669</c:v>
                </c:pt>
                <c:pt idx="9">
                  <c:v>43.090299999999992</c:v>
                </c:pt>
                <c:pt idx="10">
                  <c:v>43.103999999999992</c:v>
                </c:pt>
                <c:pt idx="11">
                  <c:v>42.993166666666667</c:v>
                </c:pt>
                <c:pt idx="12">
                  <c:v>42.996566666666666</c:v>
                </c:pt>
                <c:pt idx="13">
                  <c:v>42.968366666666668</c:v>
                </c:pt>
                <c:pt idx="14">
                  <c:v>42.984633333333335</c:v>
                </c:pt>
                <c:pt idx="15">
                  <c:v>43.05896666666667</c:v>
                </c:pt>
                <c:pt idx="16">
                  <c:v>43.284600000000005</c:v>
                </c:pt>
                <c:pt idx="17">
                  <c:v>43.424700000000001</c:v>
                </c:pt>
                <c:pt idx="18">
                  <c:v>43.530933333333337</c:v>
                </c:pt>
                <c:pt idx="19">
                  <c:v>43.612966666666665</c:v>
                </c:pt>
                <c:pt idx="20">
                  <c:v>43.461999999999996</c:v>
                </c:pt>
                <c:pt idx="21">
                  <c:v>43.42499999999999</c:v>
                </c:pt>
                <c:pt idx="22">
                  <c:v>43.355800000000009</c:v>
                </c:pt>
                <c:pt idx="23">
                  <c:v>43.337533333333333</c:v>
                </c:pt>
                <c:pt idx="24">
                  <c:v>43.225333333333332</c:v>
                </c:pt>
                <c:pt idx="25">
                  <c:v>43.019666666666666</c:v>
                </c:pt>
                <c:pt idx="26">
                  <c:v>42.890066666666662</c:v>
                </c:pt>
                <c:pt idx="27">
                  <c:v>42.729700000000001</c:v>
                </c:pt>
                <c:pt idx="28">
                  <c:v>42.648266666666665</c:v>
                </c:pt>
                <c:pt idx="29">
                  <c:v>42.543133333333337</c:v>
                </c:pt>
                <c:pt idx="30">
                  <c:v>42.579900000000002</c:v>
                </c:pt>
                <c:pt idx="31">
                  <c:v>42.444899999999997</c:v>
                </c:pt>
                <c:pt idx="32">
                  <c:v>42.340333333333334</c:v>
                </c:pt>
                <c:pt idx="33">
                  <c:v>42.119</c:v>
                </c:pt>
                <c:pt idx="34">
                  <c:v>42.020466666666664</c:v>
                </c:pt>
                <c:pt idx="35">
                  <c:v>41.844999999999999</c:v>
                </c:pt>
                <c:pt idx="36">
                  <c:v>41.840166666666669</c:v>
                </c:pt>
                <c:pt idx="37">
                  <c:v>41.887166666666666</c:v>
                </c:pt>
                <c:pt idx="38">
                  <c:v>42.076566666666672</c:v>
                </c:pt>
                <c:pt idx="39">
                  <c:v>42.290199999999999</c:v>
                </c:pt>
                <c:pt idx="40">
                  <c:v>42.469666666666662</c:v>
                </c:pt>
                <c:pt idx="41">
                  <c:v>42.576500000000003</c:v>
                </c:pt>
                <c:pt idx="42">
                  <c:v>42.567933333333329</c:v>
                </c:pt>
                <c:pt idx="43">
                  <c:v>42.5488</c:v>
                </c:pt>
                <c:pt idx="44">
                  <c:v>42.399300000000004</c:v>
                </c:pt>
                <c:pt idx="45">
                  <c:v>42.557099999999998</c:v>
                </c:pt>
                <c:pt idx="46">
                  <c:v>42.629466666666666</c:v>
                </c:pt>
                <c:pt idx="47">
                  <c:v>42.91513333333333</c:v>
                </c:pt>
                <c:pt idx="48">
                  <c:v>43.108533333333334</c:v>
                </c:pt>
                <c:pt idx="49">
                  <c:v>43.393666666666661</c:v>
                </c:pt>
                <c:pt idx="50">
                  <c:v>43.600733333333331</c:v>
                </c:pt>
                <c:pt idx="51">
                  <c:v>43.966166666666673</c:v>
                </c:pt>
                <c:pt idx="52">
                  <c:v>44.305733333333336</c:v>
                </c:pt>
                <c:pt idx="53">
                  <c:v>44.511366666666667</c:v>
                </c:pt>
                <c:pt idx="54">
                  <c:v>44.717600000000004</c:v>
                </c:pt>
                <c:pt idx="55">
                  <c:v>44.847733333333338</c:v>
                </c:pt>
                <c:pt idx="56">
                  <c:v>45.076766666666664</c:v>
                </c:pt>
                <c:pt idx="57">
                  <c:v>44.85913333333334</c:v>
                </c:pt>
                <c:pt idx="58">
                  <c:v>44.85626666666667</c:v>
                </c:pt>
                <c:pt idx="59">
                  <c:v>44.778799999999997</c:v>
                </c:pt>
                <c:pt idx="60">
                  <c:v>44.702499999999993</c:v>
                </c:pt>
                <c:pt idx="61">
                  <c:v>44.499966666666666</c:v>
                </c:pt>
                <c:pt idx="62">
                  <c:v>44.240166666666674</c:v>
                </c:pt>
                <c:pt idx="63">
                  <c:v>44.066433333333329</c:v>
                </c:pt>
                <c:pt idx="64">
                  <c:v>44.12253333333333</c:v>
                </c:pt>
                <c:pt idx="65">
                  <c:v>44.383166666666661</c:v>
                </c:pt>
                <c:pt idx="66">
                  <c:v>44.583400000000005</c:v>
                </c:pt>
                <c:pt idx="67">
                  <c:v>45.039466666666669</c:v>
                </c:pt>
                <c:pt idx="68">
                  <c:v>45.096399999999996</c:v>
                </c:pt>
                <c:pt idx="69">
                  <c:v>45.282966666666674</c:v>
                </c:pt>
                <c:pt idx="70">
                  <c:v>45.087299999999999</c:v>
                </c:pt>
                <c:pt idx="71">
                  <c:v>45.130300000000005</c:v>
                </c:pt>
                <c:pt idx="72">
                  <c:v>45.009233333333334</c:v>
                </c:pt>
                <c:pt idx="73">
                  <c:v>45.032566666666668</c:v>
                </c:pt>
                <c:pt idx="74">
                  <c:v>44.821233333333332</c:v>
                </c:pt>
                <c:pt idx="75">
                  <c:v>44.887333333333338</c:v>
                </c:pt>
                <c:pt idx="76">
                  <c:v>44.773133333333334</c:v>
                </c:pt>
                <c:pt idx="77">
                  <c:v>44.879066666666667</c:v>
                </c:pt>
                <c:pt idx="78">
                  <c:v>44.864266666666673</c:v>
                </c:pt>
                <c:pt idx="79">
                  <c:v>44.925800000000002</c:v>
                </c:pt>
                <c:pt idx="80">
                  <c:v>44.837499999999999</c:v>
                </c:pt>
                <c:pt idx="81">
                  <c:v>45.029166666666661</c:v>
                </c:pt>
                <c:pt idx="82">
                  <c:v>44.962266666666665</c:v>
                </c:pt>
                <c:pt idx="83">
                  <c:v>45.103233333333343</c:v>
                </c:pt>
                <c:pt idx="84">
                  <c:v>44.903300000000002</c:v>
                </c:pt>
                <c:pt idx="85">
                  <c:v>44.98276666666667</c:v>
                </c:pt>
                <c:pt idx="86">
                  <c:v>44.806433333333338</c:v>
                </c:pt>
                <c:pt idx="87">
                  <c:v>44.817266666666661</c:v>
                </c:pt>
                <c:pt idx="88">
                  <c:v>44.765966666666664</c:v>
                </c:pt>
                <c:pt idx="89">
                  <c:v>44.78563333333333</c:v>
                </c:pt>
                <c:pt idx="90">
                  <c:v>44.793066666666668</c:v>
                </c:pt>
                <c:pt idx="91">
                  <c:v>44.852566666666668</c:v>
                </c:pt>
                <c:pt idx="92">
                  <c:v>44.915799999999997</c:v>
                </c:pt>
                <c:pt idx="93">
                  <c:v>44.871700000000004</c:v>
                </c:pt>
                <c:pt idx="94">
                  <c:v>44.714133333333336</c:v>
                </c:pt>
                <c:pt idx="95">
                  <c:v>44.750066666666669</c:v>
                </c:pt>
                <c:pt idx="96">
                  <c:v>44.661166666666666</c:v>
                </c:pt>
                <c:pt idx="97">
                  <c:v>44.697066666666672</c:v>
                </c:pt>
                <c:pt idx="98">
                  <c:v>44.59276666666667</c:v>
                </c:pt>
                <c:pt idx="99">
                  <c:v>44.63323333333333</c:v>
                </c:pt>
                <c:pt idx="100">
                  <c:v>44.561799999999998</c:v>
                </c:pt>
                <c:pt idx="101">
                  <c:v>44.617033333333332</c:v>
                </c:pt>
                <c:pt idx="102">
                  <c:v>44.52643333333333</c:v>
                </c:pt>
                <c:pt idx="103">
                  <c:v>44.579433333333334</c:v>
                </c:pt>
                <c:pt idx="104">
                  <c:v>44.452100000000002</c:v>
                </c:pt>
                <c:pt idx="105">
                  <c:v>44.493966666666665</c:v>
                </c:pt>
                <c:pt idx="106">
                  <c:v>44.491700000000002</c:v>
                </c:pt>
                <c:pt idx="107">
                  <c:v>44.759733333333337</c:v>
                </c:pt>
                <c:pt idx="108">
                  <c:v>44.940866666666665</c:v>
                </c:pt>
                <c:pt idx="109">
                  <c:v>45.061933333333336</c:v>
                </c:pt>
                <c:pt idx="110">
                  <c:v>45.175866666666671</c:v>
                </c:pt>
                <c:pt idx="111">
                  <c:v>45.422833333333337</c:v>
                </c:pt>
                <c:pt idx="112">
                  <c:v>45.277866666666661</c:v>
                </c:pt>
                <c:pt idx="113">
                  <c:v>45.6447</c:v>
                </c:pt>
                <c:pt idx="114">
                  <c:v>45.501433333333331</c:v>
                </c:pt>
                <c:pt idx="115">
                  <c:v>45.8247</c:v>
                </c:pt>
                <c:pt idx="116">
                  <c:v>45.617066666666666</c:v>
                </c:pt>
                <c:pt idx="117">
                  <c:v>45.957466666666669</c:v>
                </c:pt>
                <c:pt idx="118">
                  <c:v>46.089033333333333</c:v>
                </c:pt>
                <c:pt idx="119">
                  <c:v>46.834133333333334</c:v>
                </c:pt>
                <c:pt idx="120">
                  <c:v>46.839866666666666</c:v>
                </c:pt>
                <c:pt idx="121">
                  <c:v>47.107333333333337</c:v>
                </c:pt>
                <c:pt idx="122">
                  <c:v>46.692633333333333</c:v>
                </c:pt>
                <c:pt idx="123">
                  <c:v>46.754133333333336</c:v>
                </c:pt>
                <c:pt idx="124">
                  <c:v>46.566966666666666</c:v>
                </c:pt>
                <c:pt idx="125">
                  <c:v>46.38753333333333</c:v>
                </c:pt>
                <c:pt idx="126">
                  <c:v>46.065100000000001</c:v>
                </c:pt>
                <c:pt idx="127">
                  <c:v>45.6524</c:v>
                </c:pt>
                <c:pt idx="128">
                  <c:v>45.484366666666666</c:v>
                </c:pt>
                <c:pt idx="129">
                  <c:v>45.462133333333327</c:v>
                </c:pt>
                <c:pt idx="130">
                  <c:v>45.6</c:v>
                </c:pt>
                <c:pt idx="131">
                  <c:v>45.820166666666665</c:v>
                </c:pt>
                <c:pt idx="132">
                  <c:v>46.200166666666668</c:v>
                </c:pt>
                <c:pt idx="133">
                  <c:v>46.899666666666668</c:v>
                </c:pt>
                <c:pt idx="134">
                  <c:v>47.036133333333339</c:v>
                </c:pt>
                <c:pt idx="135">
                  <c:v>47.294766666666668</c:v>
                </c:pt>
                <c:pt idx="136">
                  <c:v>46.921933333333335</c:v>
                </c:pt>
                <c:pt idx="137">
                  <c:v>46.881733333333329</c:v>
                </c:pt>
                <c:pt idx="138">
                  <c:v>46.43996666666667</c:v>
                </c:pt>
                <c:pt idx="139">
                  <c:v>46.423733333333338</c:v>
                </c:pt>
                <c:pt idx="140">
                  <c:v>46.095033333333333</c:v>
                </c:pt>
                <c:pt idx="141">
                  <c:v>46.115233333333329</c:v>
                </c:pt>
                <c:pt idx="142">
                  <c:v>46.079100000000004</c:v>
                </c:pt>
                <c:pt idx="143">
                  <c:v>46.073666666666668</c:v>
                </c:pt>
                <c:pt idx="144">
                  <c:v>45.853766666666665</c:v>
                </c:pt>
                <c:pt idx="145">
                  <c:v>45.817633333333333</c:v>
                </c:pt>
                <c:pt idx="146">
                  <c:v>45.67863333333333</c:v>
                </c:pt>
                <c:pt idx="147">
                  <c:v>45.619366666666672</c:v>
                </c:pt>
                <c:pt idx="148">
                  <c:v>45.58603333333334</c:v>
                </c:pt>
                <c:pt idx="149">
                  <c:v>45.600566666666658</c:v>
                </c:pt>
                <c:pt idx="150">
                  <c:v>45.724733333333326</c:v>
                </c:pt>
                <c:pt idx="151">
                  <c:v>45.725900000000003</c:v>
                </c:pt>
                <c:pt idx="152">
                  <c:v>45.905899999999995</c:v>
                </c:pt>
                <c:pt idx="153">
                  <c:v>45.927533333333336</c:v>
                </c:pt>
                <c:pt idx="154">
                  <c:v>45.962033333333331</c:v>
                </c:pt>
                <c:pt idx="155">
                  <c:v>45.991899999999994</c:v>
                </c:pt>
                <c:pt idx="156">
                  <c:v>46.306666666666672</c:v>
                </c:pt>
                <c:pt idx="157">
                  <c:v>46.621699999999997</c:v>
                </c:pt>
                <c:pt idx="158">
                  <c:v>46.99283333333333</c:v>
                </c:pt>
                <c:pt idx="159">
                  <c:v>47.412366666666664</c:v>
                </c:pt>
                <c:pt idx="160">
                  <c:v>47.878366666666672</c:v>
                </c:pt>
                <c:pt idx="161">
                  <c:v>48.08603333333334</c:v>
                </c:pt>
                <c:pt idx="162">
                  <c:v>48.687299999999993</c:v>
                </c:pt>
                <c:pt idx="163">
                  <c:v>49.189733333333329</c:v>
                </c:pt>
                <c:pt idx="164">
                  <c:v>49.547233333333331</c:v>
                </c:pt>
                <c:pt idx="165">
                  <c:v>50.00983333333334</c:v>
                </c:pt>
                <c:pt idx="166">
                  <c:v>50.353333333333332</c:v>
                </c:pt>
                <c:pt idx="167">
                  <c:v>50.603666666666662</c:v>
                </c:pt>
                <c:pt idx="168">
                  <c:v>50.762033333333335</c:v>
                </c:pt>
                <c:pt idx="169">
                  <c:v>50.83893333333333</c:v>
                </c:pt>
                <c:pt idx="170">
                  <c:v>50.889400000000002</c:v>
                </c:pt>
                <c:pt idx="171">
                  <c:v>51.009299999999996</c:v>
                </c:pt>
                <c:pt idx="172">
                  <c:v>51.118366666666667</c:v>
                </c:pt>
                <c:pt idx="173">
                  <c:v>51.212666666666671</c:v>
                </c:pt>
                <c:pt idx="174">
                  <c:v>51.290699999999994</c:v>
                </c:pt>
                <c:pt idx="175">
                  <c:v>51.330600000000004</c:v>
                </c:pt>
                <c:pt idx="176">
                  <c:v>51.346233333333338</c:v>
                </c:pt>
                <c:pt idx="177">
                  <c:v>51.256833333333333</c:v>
                </c:pt>
                <c:pt idx="178">
                  <c:v>51.017533333333326</c:v>
                </c:pt>
                <c:pt idx="179">
                  <c:v>50.864333333333327</c:v>
                </c:pt>
                <c:pt idx="180">
                  <c:v>50.755233333333337</c:v>
                </c:pt>
                <c:pt idx="181">
                  <c:v>50.737833333333334</c:v>
                </c:pt>
                <c:pt idx="182">
                  <c:v>50.653533333333336</c:v>
                </c:pt>
                <c:pt idx="183">
                  <c:v>50.6541</c:v>
                </c:pt>
                <c:pt idx="184">
                  <c:v>50.680299999999995</c:v>
                </c:pt>
                <c:pt idx="185">
                  <c:v>50.707666666666661</c:v>
                </c:pt>
                <c:pt idx="186">
                  <c:v>50.630999999999993</c:v>
                </c:pt>
                <c:pt idx="187">
                  <c:v>50.542466666666662</c:v>
                </c:pt>
                <c:pt idx="188">
                  <c:v>50.591433333333327</c:v>
                </c:pt>
                <c:pt idx="189">
                  <c:v>50.580300000000001</c:v>
                </c:pt>
                <c:pt idx="190">
                  <c:v>50.52023333333333</c:v>
                </c:pt>
                <c:pt idx="191">
                  <c:v>50.474666666666657</c:v>
                </c:pt>
                <c:pt idx="192">
                  <c:v>50.574366666666663</c:v>
                </c:pt>
                <c:pt idx="193">
                  <c:v>50.658366666666666</c:v>
                </c:pt>
                <c:pt idx="194">
                  <c:v>50.788533333333334</c:v>
                </c:pt>
                <c:pt idx="195">
                  <c:v>50.862899999999996</c:v>
                </c:pt>
                <c:pt idx="196">
                  <c:v>51.012699999999995</c:v>
                </c:pt>
                <c:pt idx="197">
                  <c:v>51.066266666666671</c:v>
                </c:pt>
                <c:pt idx="198">
                  <c:v>51.157099999999993</c:v>
                </c:pt>
                <c:pt idx="199">
                  <c:v>51.0839</c:v>
                </c:pt>
                <c:pt idx="200">
                  <c:v>50.973700000000001</c:v>
                </c:pt>
                <c:pt idx="201">
                  <c:v>50.733033333333339</c:v>
                </c:pt>
                <c:pt idx="202">
                  <c:v>50.545033333333329</c:v>
                </c:pt>
                <c:pt idx="203">
                  <c:v>50.396033333333328</c:v>
                </c:pt>
                <c:pt idx="204">
                  <c:v>50.3932</c:v>
                </c:pt>
                <c:pt idx="205">
                  <c:v>50.363566666666664</c:v>
                </c:pt>
                <c:pt idx="206">
                  <c:v>50.369566666666664</c:v>
                </c:pt>
                <c:pt idx="207">
                  <c:v>50.338799999999999</c:v>
                </c:pt>
                <c:pt idx="208">
                  <c:v>50.27526666666666</c:v>
                </c:pt>
                <c:pt idx="209">
                  <c:v>50.276133333333327</c:v>
                </c:pt>
                <c:pt idx="210">
                  <c:v>50.284666666666659</c:v>
                </c:pt>
                <c:pt idx="211">
                  <c:v>50.392933333333332</c:v>
                </c:pt>
                <c:pt idx="212">
                  <c:v>50.457866666666668</c:v>
                </c:pt>
                <c:pt idx="213">
                  <c:v>50.491733333333336</c:v>
                </c:pt>
                <c:pt idx="214">
                  <c:v>50.70023333333333</c:v>
                </c:pt>
                <c:pt idx="215">
                  <c:v>50.743266666666671</c:v>
                </c:pt>
                <c:pt idx="216">
                  <c:v>50.771433333333334</c:v>
                </c:pt>
                <c:pt idx="217">
                  <c:v>50.59256666666667</c:v>
                </c:pt>
                <c:pt idx="218">
                  <c:v>50.573500000000003</c:v>
                </c:pt>
                <c:pt idx="219">
                  <c:v>50.393166666666673</c:v>
                </c:pt>
                <c:pt idx="220">
                  <c:v>50.297800000000002</c:v>
                </c:pt>
                <c:pt idx="221">
                  <c:v>50.252766666666666</c:v>
                </c:pt>
                <c:pt idx="222">
                  <c:v>50.119766666666663</c:v>
                </c:pt>
                <c:pt idx="223">
                  <c:v>49.945166666666665</c:v>
                </c:pt>
                <c:pt idx="224">
                  <c:v>49.892733333333332</c:v>
                </c:pt>
                <c:pt idx="225">
                  <c:v>49.894466666666666</c:v>
                </c:pt>
                <c:pt idx="226">
                  <c:v>50.128033333333327</c:v>
                </c:pt>
                <c:pt idx="227">
                  <c:v>50.129999999999995</c:v>
                </c:pt>
                <c:pt idx="228">
                  <c:v>50.304033333333336</c:v>
                </c:pt>
                <c:pt idx="229">
                  <c:v>50.29493333333334</c:v>
                </c:pt>
                <c:pt idx="230">
                  <c:v>50.284400000000005</c:v>
                </c:pt>
                <c:pt idx="231">
                  <c:v>50.07503333333333</c:v>
                </c:pt>
                <c:pt idx="232">
                  <c:v>49.90356666666667</c:v>
                </c:pt>
                <c:pt idx="233">
                  <c:v>49.72613333333333</c:v>
                </c:pt>
                <c:pt idx="234">
                  <c:v>49.531299999999995</c:v>
                </c:pt>
                <c:pt idx="235">
                  <c:v>49.369499999999995</c:v>
                </c:pt>
                <c:pt idx="236">
                  <c:v>49.273233333333337</c:v>
                </c:pt>
                <c:pt idx="237">
                  <c:v>49.147033333333333</c:v>
                </c:pt>
                <c:pt idx="238">
                  <c:v>49.044200000000011</c:v>
                </c:pt>
                <c:pt idx="239">
                  <c:v>49.021433333333334</c:v>
                </c:pt>
                <c:pt idx="240">
                  <c:v>49.020266666666664</c:v>
                </c:pt>
                <c:pt idx="241">
                  <c:v>48.911200000000001</c:v>
                </c:pt>
                <c:pt idx="242">
                  <c:v>48.993233333333336</c:v>
                </c:pt>
                <c:pt idx="243">
                  <c:v>49.071566666666662</c:v>
                </c:pt>
                <c:pt idx="244">
                  <c:v>49.243633333333328</c:v>
                </c:pt>
                <c:pt idx="245">
                  <c:v>49.408499999999997</c:v>
                </c:pt>
                <c:pt idx="246">
                  <c:v>49.590233333333337</c:v>
                </c:pt>
                <c:pt idx="247">
                  <c:v>49.619266666666668</c:v>
                </c:pt>
                <c:pt idx="248">
                  <c:v>49.643799999999999</c:v>
                </c:pt>
                <c:pt idx="249">
                  <c:v>49.640366666666665</c:v>
                </c:pt>
                <c:pt idx="250">
                  <c:v>49.662866666666666</c:v>
                </c:pt>
                <c:pt idx="251">
                  <c:v>49.758566666666667</c:v>
                </c:pt>
                <c:pt idx="252">
                  <c:v>49.857400000000005</c:v>
                </c:pt>
                <c:pt idx="253">
                  <c:v>49.939433333333334</c:v>
                </c:pt>
                <c:pt idx="254">
                  <c:v>50.002400000000002</c:v>
                </c:pt>
                <c:pt idx="255">
                  <c:v>50.009500000000003</c:v>
                </c:pt>
                <c:pt idx="256">
                  <c:v>50.019799999999996</c:v>
                </c:pt>
                <c:pt idx="257">
                  <c:v>50.026333333333334</c:v>
                </c:pt>
                <c:pt idx="258">
                  <c:v>49.954533333333337</c:v>
                </c:pt>
                <c:pt idx="259">
                  <c:v>49.989033333333339</c:v>
                </c:pt>
                <c:pt idx="260">
                  <c:v>49.833766666666669</c:v>
                </c:pt>
                <c:pt idx="261">
                  <c:v>49.935766666666666</c:v>
                </c:pt>
                <c:pt idx="262">
                  <c:v>49.769100000000002</c:v>
                </c:pt>
                <c:pt idx="263">
                  <c:v>49.733233333333338</c:v>
                </c:pt>
                <c:pt idx="264">
                  <c:v>49.6096</c:v>
                </c:pt>
                <c:pt idx="265">
                  <c:v>49.555766666666671</c:v>
                </c:pt>
                <c:pt idx="266">
                  <c:v>49.424200000000006</c:v>
                </c:pt>
                <c:pt idx="267">
                  <c:v>49.407666666666671</c:v>
                </c:pt>
                <c:pt idx="268">
                  <c:v>49.434433333333338</c:v>
                </c:pt>
                <c:pt idx="269">
                  <c:v>49.579433333333327</c:v>
                </c:pt>
                <c:pt idx="270">
                  <c:v>49.683066666666669</c:v>
                </c:pt>
                <c:pt idx="271">
                  <c:v>49.7532</c:v>
                </c:pt>
                <c:pt idx="272">
                  <c:v>49.749500000000005</c:v>
                </c:pt>
                <c:pt idx="273">
                  <c:v>49.670266666666663</c:v>
                </c:pt>
                <c:pt idx="274">
                  <c:v>49.585966666666671</c:v>
                </c:pt>
                <c:pt idx="275">
                  <c:v>49.375766666666664</c:v>
                </c:pt>
                <c:pt idx="276">
                  <c:v>49.229366666666664</c:v>
                </c:pt>
                <c:pt idx="277">
                  <c:v>48.858800000000002</c:v>
                </c:pt>
                <c:pt idx="278">
                  <c:v>48.473700000000001</c:v>
                </c:pt>
                <c:pt idx="279">
                  <c:v>48.317633333333333</c:v>
                </c:pt>
                <c:pt idx="280">
                  <c:v>48.299633333333333</c:v>
                </c:pt>
                <c:pt idx="281">
                  <c:v>48.452033333333333</c:v>
                </c:pt>
                <c:pt idx="282">
                  <c:v>48.652833333333341</c:v>
                </c:pt>
                <c:pt idx="283">
                  <c:v>49.066400000000009</c:v>
                </c:pt>
                <c:pt idx="284">
                  <c:v>49.372333333333337</c:v>
                </c:pt>
                <c:pt idx="285">
                  <c:v>49.824933333333327</c:v>
                </c:pt>
                <c:pt idx="286">
                  <c:v>50.085866666666675</c:v>
                </c:pt>
                <c:pt idx="287">
                  <c:v>50.279533333333326</c:v>
                </c:pt>
                <c:pt idx="288">
                  <c:v>50.226866666666666</c:v>
                </c:pt>
                <c:pt idx="289">
                  <c:v>50.438199999999995</c:v>
                </c:pt>
                <c:pt idx="290">
                  <c:v>50.57236666666666</c:v>
                </c:pt>
                <c:pt idx="291">
                  <c:v>50.674033333333334</c:v>
                </c:pt>
                <c:pt idx="292">
                  <c:v>50.83270000000001</c:v>
                </c:pt>
                <c:pt idx="293">
                  <c:v>50.948066666666669</c:v>
                </c:pt>
                <c:pt idx="294">
                  <c:v>51.071100000000001</c:v>
                </c:pt>
                <c:pt idx="295">
                  <c:v>51.099299999999999</c:v>
                </c:pt>
                <c:pt idx="296">
                  <c:v>51.059133333333328</c:v>
                </c:pt>
                <c:pt idx="297">
                  <c:v>51.097299999999997</c:v>
                </c:pt>
                <c:pt idx="298">
                  <c:v>51.102699999999999</c:v>
                </c:pt>
                <c:pt idx="299">
                  <c:v>51.188700000000004</c:v>
                </c:pt>
                <c:pt idx="300">
                  <c:v>51.160800000000002</c:v>
                </c:pt>
              </c:numCache>
            </c:numRef>
          </c:yVal>
          <c:smooth val="1"/>
          <c:extLst>
            <c:ext xmlns:c16="http://schemas.microsoft.com/office/drawing/2014/chart" uri="{C3380CC4-5D6E-409C-BE32-E72D297353CC}">
              <c16:uniqueId val="{00000000-C640-4D7A-9942-1E722D18C992}"/>
            </c:ext>
          </c:extLst>
        </c:ser>
        <c:ser>
          <c:idx val="1"/>
          <c:order val="1"/>
          <c:tx>
            <c:v>Actual curve</c:v>
          </c:tx>
          <c:spPr>
            <a:ln w="19050" cap="rnd">
              <a:solidFill>
                <a:schemeClr val="tx1"/>
              </a:solidFill>
              <a:round/>
              <a:tailEnd type="none"/>
            </a:ln>
            <a:effectLst/>
          </c:spPr>
          <c:marker>
            <c:symbol val="none"/>
          </c:marker>
          <c:xVal>
            <c:numRef>
              <c:f>'Summer2019 (Jun, Jul, Aug)'!$V$4:$V$304</c:f>
              <c:numCache>
                <c:formatCode>General</c:formatCode>
                <c:ptCount val="301"/>
                <c:pt idx="0">
                  <c:v>0</c:v>
                </c:pt>
                <c:pt idx="1">
                  <c:v>-0.03</c:v>
                </c:pt>
                <c:pt idx="2">
                  <c:v>-0.06</c:v>
                </c:pt>
                <c:pt idx="3">
                  <c:v>-0.09</c:v>
                </c:pt>
                <c:pt idx="4">
                  <c:v>-0.12</c:v>
                </c:pt>
                <c:pt idx="5">
                  <c:v>-0.15</c:v>
                </c:pt>
                <c:pt idx="6">
                  <c:v>-0.18</c:v>
                </c:pt>
                <c:pt idx="7">
                  <c:v>-0.21</c:v>
                </c:pt>
                <c:pt idx="8">
                  <c:v>-0.24</c:v>
                </c:pt>
                <c:pt idx="9">
                  <c:v>-0.27</c:v>
                </c:pt>
                <c:pt idx="10">
                  <c:v>-0.3</c:v>
                </c:pt>
                <c:pt idx="11">
                  <c:v>-0.33</c:v>
                </c:pt>
                <c:pt idx="12">
                  <c:v>-0.36</c:v>
                </c:pt>
                <c:pt idx="13">
                  <c:v>-0.39</c:v>
                </c:pt>
                <c:pt idx="14">
                  <c:v>-0.42</c:v>
                </c:pt>
                <c:pt idx="15">
                  <c:v>-0.45</c:v>
                </c:pt>
                <c:pt idx="16">
                  <c:v>-0.48</c:v>
                </c:pt>
                <c:pt idx="17">
                  <c:v>-0.51</c:v>
                </c:pt>
                <c:pt idx="18">
                  <c:v>-0.54</c:v>
                </c:pt>
                <c:pt idx="19">
                  <c:v>-0.56999999999999995</c:v>
                </c:pt>
                <c:pt idx="20">
                  <c:v>-0.6</c:v>
                </c:pt>
                <c:pt idx="21">
                  <c:v>-0.63</c:v>
                </c:pt>
                <c:pt idx="22">
                  <c:v>-0.66</c:v>
                </c:pt>
                <c:pt idx="23">
                  <c:v>-0.69</c:v>
                </c:pt>
                <c:pt idx="24">
                  <c:v>-0.72</c:v>
                </c:pt>
                <c:pt idx="25">
                  <c:v>-0.75</c:v>
                </c:pt>
                <c:pt idx="26">
                  <c:v>-0.78</c:v>
                </c:pt>
                <c:pt idx="27">
                  <c:v>-0.81</c:v>
                </c:pt>
                <c:pt idx="28">
                  <c:v>-0.84</c:v>
                </c:pt>
                <c:pt idx="29">
                  <c:v>-0.87</c:v>
                </c:pt>
                <c:pt idx="30">
                  <c:v>-0.9</c:v>
                </c:pt>
                <c:pt idx="31">
                  <c:v>-0.93</c:v>
                </c:pt>
                <c:pt idx="32">
                  <c:v>-0.96</c:v>
                </c:pt>
                <c:pt idx="33">
                  <c:v>-0.99</c:v>
                </c:pt>
                <c:pt idx="34">
                  <c:v>-1.02</c:v>
                </c:pt>
                <c:pt idx="35">
                  <c:v>-1.05</c:v>
                </c:pt>
                <c:pt idx="36">
                  <c:v>-1.08</c:v>
                </c:pt>
                <c:pt idx="37">
                  <c:v>-1.1100000000000001</c:v>
                </c:pt>
                <c:pt idx="38">
                  <c:v>-1.1399999999999999</c:v>
                </c:pt>
                <c:pt idx="39">
                  <c:v>-1.17</c:v>
                </c:pt>
                <c:pt idx="40">
                  <c:v>-1.2</c:v>
                </c:pt>
                <c:pt idx="41">
                  <c:v>-1.23</c:v>
                </c:pt>
                <c:pt idx="42">
                  <c:v>-1.26</c:v>
                </c:pt>
                <c:pt idx="43">
                  <c:v>-1.29</c:v>
                </c:pt>
                <c:pt idx="44">
                  <c:v>-1.32</c:v>
                </c:pt>
                <c:pt idx="45">
                  <c:v>-1.35</c:v>
                </c:pt>
                <c:pt idx="46">
                  <c:v>-1.38</c:v>
                </c:pt>
                <c:pt idx="47">
                  <c:v>-1.41</c:v>
                </c:pt>
                <c:pt idx="48">
                  <c:v>-1.44</c:v>
                </c:pt>
                <c:pt idx="49">
                  <c:v>-1.47</c:v>
                </c:pt>
                <c:pt idx="50">
                  <c:v>-1.5</c:v>
                </c:pt>
                <c:pt idx="51">
                  <c:v>-1.53</c:v>
                </c:pt>
                <c:pt idx="52">
                  <c:v>-1.56</c:v>
                </c:pt>
                <c:pt idx="53">
                  <c:v>-1.59</c:v>
                </c:pt>
                <c:pt idx="54">
                  <c:v>-1.62</c:v>
                </c:pt>
                <c:pt idx="55">
                  <c:v>-1.65</c:v>
                </c:pt>
                <c:pt idx="56">
                  <c:v>-1.68</c:v>
                </c:pt>
                <c:pt idx="57">
                  <c:v>-1.71</c:v>
                </c:pt>
                <c:pt idx="58">
                  <c:v>-1.74</c:v>
                </c:pt>
                <c:pt idx="59">
                  <c:v>-1.77</c:v>
                </c:pt>
                <c:pt idx="60">
                  <c:v>-1.8</c:v>
                </c:pt>
                <c:pt idx="61">
                  <c:v>-1.83</c:v>
                </c:pt>
                <c:pt idx="62">
                  <c:v>-1.86</c:v>
                </c:pt>
                <c:pt idx="63">
                  <c:v>-1.89</c:v>
                </c:pt>
                <c:pt idx="64">
                  <c:v>-1.92</c:v>
                </c:pt>
                <c:pt idx="65">
                  <c:v>-1.95</c:v>
                </c:pt>
                <c:pt idx="66">
                  <c:v>-1.98</c:v>
                </c:pt>
                <c:pt idx="67">
                  <c:v>-2.0099999999999998</c:v>
                </c:pt>
                <c:pt idx="68">
                  <c:v>-2.04</c:v>
                </c:pt>
                <c:pt idx="69">
                  <c:v>-2.0699999999999998</c:v>
                </c:pt>
                <c:pt idx="70">
                  <c:v>-2.1</c:v>
                </c:pt>
                <c:pt idx="71">
                  <c:v>-2.13</c:v>
                </c:pt>
                <c:pt idx="72">
                  <c:v>-2.16</c:v>
                </c:pt>
                <c:pt idx="73">
                  <c:v>-2.19</c:v>
                </c:pt>
                <c:pt idx="74">
                  <c:v>-2.2200000000000002</c:v>
                </c:pt>
                <c:pt idx="75">
                  <c:v>-2.25</c:v>
                </c:pt>
                <c:pt idx="76">
                  <c:v>-2.2799999999999998</c:v>
                </c:pt>
                <c:pt idx="77">
                  <c:v>-2.31</c:v>
                </c:pt>
                <c:pt idx="78">
                  <c:v>-2.34</c:v>
                </c:pt>
                <c:pt idx="79">
                  <c:v>-2.37</c:v>
                </c:pt>
                <c:pt idx="80">
                  <c:v>-2.4</c:v>
                </c:pt>
                <c:pt idx="81">
                  <c:v>-2.4300000000000002</c:v>
                </c:pt>
                <c:pt idx="82">
                  <c:v>-2.46</c:v>
                </c:pt>
                <c:pt idx="83">
                  <c:v>-2.4900000000000002</c:v>
                </c:pt>
                <c:pt idx="84">
                  <c:v>-2.52</c:v>
                </c:pt>
                <c:pt idx="85">
                  <c:v>-2.5499999999999998</c:v>
                </c:pt>
                <c:pt idx="86">
                  <c:v>-2.58</c:v>
                </c:pt>
                <c:pt idx="87">
                  <c:v>-2.61</c:v>
                </c:pt>
                <c:pt idx="88">
                  <c:v>-2.64</c:v>
                </c:pt>
                <c:pt idx="89">
                  <c:v>-2.67</c:v>
                </c:pt>
                <c:pt idx="90">
                  <c:v>-2.7</c:v>
                </c:pt>
                <c:pt idx="91">
                  <c:v>-2.73</c:v>
                </c:pt>
                <c:pt idx="92">
                  <c:v>-2.76</c:v>
                </c:pt>
                <c:pt idx="93">
                  <c:v>-2.79</c:v>
                </c:pt>
                <c:pt idx="94">
                  <c:v>-2.82</c:v>
                </c:pt>
                <c:pt idx="95">
                  <c:v>-2.85</c:v>
                </c:pt>
                <c:pt idx="96">
                  <c:v>-2.88</c:v>
                </c:pt>
                <c:pt idx="97">
                  <c:v>-2.91</c:v>
                </c:pt>
                <c:pt idx="98">
                  <c:v>-2.94</c:v>
                </c:pt>
                <c:pt idx="99">
                  <c:v>-2.97</c:v>
                </c:pt>
                <c:pt idx="100">
                  <c:v>-3</c:v>
                </c:pt>
                <c:pt idx="101">
                  <c:v>-3.03</c:v>
                </c:pt>
                <c:pt idx="102">
                  <c:v>-3.06</c:v>
                </c:pt>
                <c:pt idx="103">
                  <c:v>-3.09</c:v>
                </c:pt>
                <c:pt idx="104">
                  <c:v>-3.12</c:v>
                </c:pt>
                <c:pt idx="105">
                  <c:v>-3.15</c:v>
                </c:pt>
                <c:pt idx="106">
                  <c:v>-3.18</c:v>
                </c:pt>
                <c:pt idx="107">
                  <c:v>-3.21</c:v>
                </c:pt>
                <c:pt idx="108">
                  <c:v>-3.24</c:v>
                </c:pt>
                <c:pt idx="109">
                  <c:v>-3.27</c:v>
                </c:pt>
                <c:pt idx="110">
                  <c:v>-3.3</c:v>
                </c:pt>
                <c:pt idx="111">
                  <c:v>-3.33</c:v>
                </c:pt>
                <c:pt idx="112">
                  <c:v>-3.36</c:v>
                </c:pt>
                <c:pt idx="113">
                  <c:v>-3.39</c:v>
                </c:pt>
                <c:pt idx="114">
                  <c:v>-3.42</c:v>
                </c:pt>
                <c:pt idx="115">
                  <c:v>-3.45</c:v>
                </c:pt>
                <c:pt idx="116">
                  <c:v>-3.48</c:v>
                </c:pt>
                <c:pt idx="117">
                  <c:v>-3.51</c:v>
                </c:pt>
                <c:pt idx="118">
                  <c:v>-3.54</c:v>
                </c:pt>
                <c:pt idx="119">
                  <c:v>-3.57</c:v>
                </c:pt>
                <c:pt idx="120">
                  <c:v>-3.6</c:v>
                </c:pt>
                <c:pt idx="121">
                  <c:v>-3.63</c:v>
                </c:pt>
                <c:pt idx="122">
                  <c:v>-3.66</c:v>
                </c:pt>
                <c:pt idx="123">
                  <c:v>-3.69</c:v>
                </c:pt>
                <c:pt idx="124">
                  <c:v>-3.72</c:v>
                </c:pt>
                <c:pt idx="125">
                  <c:v>-3.75</c:v>
                </c:pt>
                <c:pt idx="126">
                  <c:v>-3.78</c:v>
                </c:pt>
                <c:pt idx="127">
                  <c:v>-3.81</c:v>
                </c:pt>
                <c:pt idx="128">
                  <c:v>-3.84</c:v>
                </c:pt>
                <c:pt idx="129">
                  <c:v>-3.87</c:v>
                </c:pt>
                <c:pt idx="130">
                  <c:v>-3.9</c:v>
                </c:pt>
                <c:pt idx="131">
                  <c:v>-3.93</c:v>
                </c:pt>
                <c:pt idx="132">
                  <c:v>-3.96</c:v>
                </c:pt>
                <c:pt idx="133">
                  <c:v>-3.99</c:v>
                </c:pt>
                <c:pt idx="134">
                  <c:v>-4.0199999999999996</c:v>
                </c:pt>
                <c:pt idx="135">
                  <c:v>-4.05</c:v>
                </c:pt>
                <c:pt idx="136">
                  <c:v>-4.08</c:v>
                </c:pt>
                <c:pt idx="137">
                  <c:v>-4.1100000000000003</c:v>
                </c:pt>
                <c:pt idx="138">
                  <c:v>-4.1399999999999997</c:v>
                </c:pt>
                <c:pt idx="139">
                  <c:v>-4.17</c:v>
                </c:pt>
                <c:pt idx="140">
                  <c:v>-4.2</c:v>
                </c:pt>
                <c:pt idx="141">
                  <c:v>-4.2300000000000004</c:v>
                </c:pt>
                <c:pt idx="142">
                  <c:v>-4.26</c:v>
                </c:pt>
                <c:pt idx="143">
                  <c:v>-4.29</c:v>
                </c:pt>
                <c:pt idx="144">
                  <c:v>-4.32</c:v>
                </c:pt>
                <c:pt idx="145">
                  <c:v>-4.3499999999999996</c:v>
                </c:pt>
                <c:pt idx="146">
                  <c:v>-4.38</c:v>
                </c:pt>
                <c:pt idx="147">
                  <c:v>-4.41</c:v>
                </c:pt>
                <c:pt idx="148">
                  <c:v>-4.4400000000000004</c:v>
                </c:pt>
                <c:pt idx="149">
                  <c:v>-4.47</c:v>
                </c:pt>
                <c:pt idx="150">
                  <c:v>-4.5</c:v>
                </c:pt>
                <c:pt idx="151">
                  <c:v>-4.53</c:v>
                </c:pt>
                <c:pt idx="152">
                  <c:v>-4.5599999999999996</c:v>
                </c:pt>
                <c:pt idx="153">
                  <c:v>-4.59</c:v>
                </c:pt>
                <c:pt idx="154">
                  <c:v>-4.62</c:v>
                </c:pt>
                <c:pt idx="155">
                  <c:v>-4.6500000000000004</c:v>
                </c:pt>
                <c:pt idx="156">
                  <c:v>-4.68</c:v>
                </c:pt>
                <c:pt idx="157">
                  <c:v>-4.71</c:v>
                </c:pt>
                <c:pt idx="158">
                  <c:v>-4.74</c:v>
                </c:pt>
                <c:pt idx="159">
                  <c:v>-4.7699999999999996</c:v>
                </c:pt>
                <c:pt idx="160">
                  <c:v>-4.8</c:v>
                </c:pt>
                <c:pt idx="161">
                  <c:v>-4.83</c:v>
                </c:pt>
                <c:pt idx="162">
                  <c:v>-4.8600000000000003</c:v>
                </c:pt>
                <c:pt idx="163">
                  <c:v>-4.8899999999999997</c:v>
                </c:pt>
                <c:pt idx="164">
                  <c:v>-4.92</c:v>
                </c:pt>
                <c:pt idx="165">
                  <c:v>-4.95</c:v>
                </c:pt>
                <c:pt idx="166">
                  <c:v>-4.9800000000000004</c:v>
                </c:pt>
                <c:pt idx="167">
                  <c:v>-5.01</c:v>
                </c:pt>
                <c:pt idx="168">
                  <c:v>-5.04</c:v>
                </c:pt>
                <c:pt idx="169">
                  <c:v>-5.07</c:v>
                </c:pt>
                <c:pt idx="170">
                  <c:v>-5.0999999999999996</c:v>
                </c:pt>
                <c:pt idx="171">
                  <c:v>-5.13</c:v>
                </c:pt>
                <c:pt idx="172">
                  <c:v>-5.16</c:v>
                </c:pt>
                <c:pt idx="173">
                  <c:v>-5.19</c:v>
                </c:pt>
                <c:pt idx="174">
                  <c:v>-5.22</c:v>
                </c:pt>
                <c:pt idx="175">
                  <c:v>-5.25</c:v>
                </c:pt>
                <c:pt idx="176">
                  <c:v>-5.28</c:v>
                </c:pt>
                <c:pt idx="177">
                  <c:v>-5.31</c:v>
                </c:pt>
                <c:pt idx="178">
                  <c:v>-5.34</c:v>
                </c:pt>
                <c:pt idx="179">
                  <c:v>-5.37</c:v>
                </c:pt>
                <c:pt idx="180">
                  <c:v>-5.4</c:v>
                </c:pt>
                <c:pt idx="181">
                  <c:v>-5.43</c:v>
                </c:pt>
                <c:pt idx="182">
                  <c:v>-5.46</c:v>
                </c:pt>
                <c:pt idx="183">
                  <c:v>-5.49</c:v>
                </c:pt>
                <c:pt idx="184">
                  <c:v>-5.52</c:v>
                </c:pt>
                <c:pt idx="185">
                  <c:v>-5.55</c:v>
                </c:pt>
                <c:pt idx="186">
                  <c:v>-5.58</c:v>
                </c:pt>
                <c:pt idx="187">
                  <c:v>-5.61</c:v>
                </c:pt>
                <c:pt idx="188">
                  <c:v>-5.64</c:v>
                </c:pt>
                <c:pt idx="189">
                  <c:v>-5.67</c:v>
                </c:pt>
                <c:pt idx="190">
                  <c:v>-5.7</c:v>
                </c:pt>
                <c:pt idx="191">
                  <c:v>-5.73</c:v>
                </c:pt>
                <c:pt idx="192">
                  <c:v>-5.76</c:v>
                </c:pt>
                <c:pt idx="193">
                  <c:v>-5.79</c:v>
                </c:pt>
                <c:pt idx="194">
                  <c:v>-5.82</c:v>
                </c:pt>
                <c:pt idx="195">
                  <c:v>-5.85</c:v>
                </c:pt>
                <c:pt idx="196">
                  <c:v>-5.88</c:v>
                </c:pt>
                <c:pt idx="197">
                  <c:v>-5.91</c:v>
                </c:pt>
                <c:pt idx="198">
                  <c:v>-5.94</c:v>
                </c:pt>
                <c:pt idx="199">
                  <c:v>-5.97</c:v>
                </c:pt>
                <c:pt idx="200">
                  <c:v>-6</c:v>
                </c:pt>
                <c:pt idx="201">
                  <c:v>-6.03</c:v>
                </c:pt>
                <c:pt idx="202">
                  <c:v>-6.06</c:v>
                </c:pt>
                <c:pt idx="203">
                  <c:v>-6.09</c:v>
                </c:pt>
                <c:pt idx="204">
                  <c:v>-6.12</c:v>
                </c:pt>
                <c:pt idx="205">
                  <c:v>-6.15</c:v>
                </c:pt>
                <c:pt idx="206">
                  <c:v>-6.18</c:v>
                </c:pt>
                <c:pt idx="207">
                  <c:v>-6.21</c:v>
                </c:pt>
                <c:pt idx="208">
                  <c:v>-6.24</c:v>
                </c:pt>
                <c:pt idx="209">
                  <c:v>-6.27</c:v>
                </c:pt>
                <c:pt idx="210">
                  <c:v>-6.3</c:v>
                </c:pt>
                <c:pt idx="211">
                  <c:v>-6.33</c:v>
                </c:pt>
                <c:pt idx="212">
                  <c:v>-6.36</c:v>
                </c:pt>
                <c:pt idx="213">
                  <c:v>-6.39</c:v>
                </c:pt>
                <c:pt idx="214">
                  <c:v>-6.42</c:v>
                </c:pt>
                <c:pt idx="215">
                  <c:v>-6.45</c:v>
                </c:pt>
                <c:pt idx="216">
                  <c:v>-6.48</c:v>
                </c:pt>
                <c:pt idx="217">
                  <c:v>-6.51</c:v>
                </c:pt>
                <c:pt idx="218">
                  <c:v>-6.54</c:v>
                </c:pt>
                <c:pt idx="219">
                  <c:v>-6.57</c:v>
                </c:pt>
                <c:pt idx="220">
                  <c:v>-6.6</c:v>
                </c:pt>
                <c:pt idx="221">
                  <c:v>-6.63</c:v>
                </c:pt>
                <c:pt idx="222">
                  <c:v>-6.66</c:v>
                </c:pt>
                <c:pt idx="223">
                  <c:v>-6.69</c:v>
                </c:pt>
                <c:pt idx="224">
                  <c:v>-6.72</c:v>
                </c:pt>
                <c:pt idx="225">
                  <c:v>-6.75</c:v>
                </c:pt>
                <c:pt idx="226">
                  <c:v>-6.78</c:v>
                </c:pt>
                <c:pt idx="227">
                  <c:v>-6.81</c:v>
                </c:pt>
                <c:pt idx="228">
                  <c:v>-6.84</c:v>
                </c:pt>
                <c:pt idx="229">
                  <c:v>-6.87</c:v>
                </c:pt>
                <c:pt idx="230">
                  <c:v>-6.9</c:v>
                </c:pt>
                <c:pt idx="231">
                  <c:v>-6.93</c:v>
                </c:pt>
                <c:pt idx="232">
                  <c:v>-6.96</c:v>
                </c:pt>
                <c:pt idx="233">
                  <c:v>-6.99</c:v>
                </c:pt>
                <c:pt idx="234">
                  <c:v>-7.02</c:v>
                </c:pt>
                <c:pt idx="235">
                  <c:v>-7.05</c:v>
                </c:pt>
                <c:pt idx="236">
                  <c:v>-7.08</c:v>
                </c:pt>
                <c:pt idx="237">
                  <c:v>-7.11</c:v>
                </c:pt>
                <c:pt idx="238">
                  <c:v>-7.14</c:v>
                </c:pt>
                <c:pt idx="239">
                  <c:v>-7.17</c:v>
                </c:pt>
                <c:pt idx="240">
                  <c:v>-7.2</c:v>
                </c:pt>
                <c:pt idx="241">
                  <c:v>-7.23</c:v>
                </c:pt>
                <c:pt idx="242">
                  <c:v>-7.26</c:v>
                </c:pt>
                <c:pt idx="243">
                  <c:v>-7.29</c:v>
                </c:pt>
                <c:pt idx="244">
                  <c:v>-7.32</c:v>
                </c:pt>
                <c:pt idx="245">
                  <c:v>-7.35</c:v>
                </c:pt>
                <c:pt idx="246">
                  <c:v>-7.38</c:v>
                </c:pt>
                <c:pt idx="247">
                  <c:v>-7.41</c:v>
                </c:pt>
                <c:pt idx="248">
                  <c:v>-7.44</c:v>
                </c:pt>
                <c:pt idx="249">
                  <c:v>-7.47</c:v>
                </c:pt>
                <c:pt idx="250">
                  <c:v>-7.5</c:v>
                </c:pt>
                <c:pt idx="251">
                  <c:v>-7.53</c:v>
                </c:pt>
                <c:pt idx="252">
                  <c:v>-7.56</c:v>
                </c:pt>
                <c:pt idx="253">
                  <c:v>-7.59</c:v>
                </c:pt>
                <c:pt idx="254">
                  <c:v>-7.62</c:v>
                </c:pt>
                <c:pt idx="255">
                  <c:v>-7.65</c:v>
                </c:pt>
                <c:pt idx="256">
                  <c:v>-7.68</c:v>
                </c:pt>
                <c:pt idx="257">
                  <c:v>-7.71</c:v>
                </c:pt>
                <c:pt idx="258">
                  <c:v>-7.74</c:v>
                </c:pt>
                <c:pt idx="259">
                  <c:v>-7.77</c:v>
                </c:pt>
                <c:pt idx="260">
                  <c:v>-7.8</c:v>
                </c:pt>
                <c:pt idx="261">
                  <c:v>-7.83</c:v>
                </c:pt>
                <c:pt idx="262">
                  <c:v>-7.86</c:v>
                </c:pt>
                <c:pt idx="263">
                  <c:v>-7.89</c:v>
                </c:pt>
                <c:pt idx="264">
                  <c:v>-7.92</c:v>
                </c:pt>
                <c:pt idx="265">
                  <c:v>-7.95</c:v>
                </c:pt>
                <c:pt idx="266">
                  <c:v>-7.98</c:v>
                </c:pt>
                <c:pt idx="267">
                  <c:v>-8.01</c:v>
                </c:pt>
                <c:pt idx="268">
                  <c:v>-8.0399999999999991</c:v>
                </c:pt>
                <c:pt idx="269">
                  <c:v>-8.07</c:v>
                </c:pt>
                <c:pt idx="270">
                  <c:v>-8.1</c:v>
                </c:pt>
                <c:pt idx="271">
                  <c:v>-8.1300000000000008</c:v>
                </c:pt>
                <c:pt idx="272">
                  <c:v>-8.16</c:v>
                </c:pt>
                <c:pt idx="273">
                  <c:v>-8.19</c:v>
                </c:pt>
                <c:pt idx="274">
                  <c:v>-8.2200000000000006</c:v>
                </c:pt>
                <c:pt idx="275">
                  <c:v>-8.25</c:v>
                </c:pt>
                <c:pt idx="276">
                  <c:v>-8.2799999999999994</c:v>
                </c:pt>
                <c:pt idx="277">
                  <c:v>-8.31</c:v>
                </c:pt>
                <c:pt idx="278">
                  <c:v>-8.34</c:v>
                </c:pt>
                <c:pt idx="279">
                  <c:v>-8.3699999999999992</c:v>
                </c:pt>
                <c:pt idx="280">
                  <c:v>-8.4</c:v>
                </c:pt>
                <c:pt idx="281">
                  <c:v>-8.43</c:v>
                </c:pt>
                <c:pt idx="282">
                  <c:v>-8.4600000000000009</c:v>
                </c:pt>
                <c:pt idx="283">
                  <c:v>-8.49</c:v>
                </c:pt>
                <c:pt idx="284">
                  <c:v>-8.52</c:v>
                </c:pt>
                <c:pt idx="285">
                  <c:v>-8.5500000000000007</c:v>
                </c:pt>
                <c:pt idx="286">
                  <c:v>-8.58</c:v>
                </c:pt>
                <c:pt idx="287">
                  <c:v>-8.61</c:v>
                </c:pt>
                <c:pt idx="288">
                  <c:v>-8.64</c:v>
                </c:pt>
                <c:pt idx="289">
                  <c:v>-8.67</c:v>
                </c:pt>
                <c:pt idx="290">
                  <c:v>-8.6999999999999993</c:v>
                </c:pt>
                <c:pt idx="291">
                  <c:v>-8.73</c:v>
                </c:pt>
                <c:pt idx="292">
                  <c:v>-8.76</c:v>
                </c:pt>
                <c:pt idx="293">
                  <c:v>-8.7899999999999991</c:v>
                </c:pt>
                <c:pt idx="294">
                  <c:v>-8.82</c:v>
                </c:pt>
                <c:pt idx="295">
                  <c:v>-8.85</c:v>
                </c:pt>
                <c:pt idx="296">
                  <c:v>-8.8800000000000008</c:v>
                </c:pt>
                <c:pt idx="297">
                  <c:v>-8.91</c:v>
                </c:pt>
                <c:pt idx="298">
                  <c:v>-8.94</c:v>
                </c:pt>
                <c:pt idx="299">
                  <c:v>-8.9700000000000006</c:v>
                </c:pt>
                <c:pt idx="300">
                  <c:v>-9</c:v>
                </c:pt>
              </c:numCache>
            </c:numRef>
          </c:xVal>
          <c:yVal>
            <c:numRef>
              <c:f>'Summer2019 (Jun, Jul, Aug)'!$W$4:$W$304</c:f>
              <c:numCache>
                <c:formatCode>0.00</c:formatCode>
                <c:ptCount val="301"/>
                <c:pt idx="0">
                  <c:v>43.343200000000003</c:v>
                </c:pt>
                <c:pt idx="1">
                  <c:v>43.256100000000004</c:v>
                </c:pt>
                <c:pt idx="2">
                  <c:v>43.130466666666671</c:v>
                </c:pt>
                <c:pt idx="3">
                  <c:v>42.981233333333329</c:v>
                </c:pt>
                <c:pt idx="4">
                  <c:v>42.981200000000001</c:v>
                </c:pt>
                <c:pt idx="5">
                  <c:v>42.911699999999996</c:v>
                </c:pt>
                <c:pt idx="6">
                  <c:v>42.96756666666667</c:v>
                </c:pt>
                <c:pt idx="7">
                  <c:v>43.062099999999994</c:v>
                </c:pt>
                <c:pt idx="8">
                  <c:v>43.315033333333332</c:v>
                </c:pt>
                <c:pt idx="9">
                  <c:v>43.470266666666667</c:v>
                </c:pt>
                <c:pt idx="10">
                  <c:v>43.813799999999993</c:v>
                </c:pt>
                <c:pt idx="11">
                  <c:v>43.873600000000003</c:v>
                </c:pt>
                <c:pt idx="12">
                  <c:v>44.222233333333328</c:v>
                </c:pt>
                <c:pt idx="13">
                  <c:v>44.221966666666667</c:v>
                </c:pt>
                <c:pt idx="14">
                  <c:v>44.1815</c:v>
                </c:pt>
                <c:pt idx="15">
                  <c:v>43.945966666666671</c:v>
                </c:pt>
                <c:pt idx="16">
                  <c:v>43.763666666666666</c:v>
                </c:pt>
                <c:pt idx="17">
                  <c:v>43.585633333333334</c:v>
                </c:pt>
                <c:pt idx="18">
                  <c:v>43.472866666666668</c:v>
                </c:pt>
                <c:pt idx="19">
                  <c:v>43.513033333333333</c:v>
                </c:pt>
                <c:pt idx="20">
                  <c:v>43.44233333333333</c:v>
                </c:pt>
                <c:pt idx="21">
                  <c:v>43.356333333333339</c:v>
                </c:pt>
                <c:pt idx="22">
                  <c:v>43.330399999999997</c:v>
                </c:pt>
                <c:pt idx="23">
                  <c:v>43.358366666666662</c:v>
                </c:pt>
                <c:pt idx="24">
                  <c:v>43.47313333333333</c:v>
                </c:pt>
                <c:pt idx="25">
                  <c:v>43.673366666666674</c:v>
                </c:pt>
                <c:pt idx="26">
                  <c:v>43.662833333333332</c:v>
                </c:pt>
                <c:pt idx="27">
                  <c:v>43.950799999999994</c:v>
                </c:pt>
                <c:pt idx="28">
                  <c:v>44.184633333333331</c:v>
                </c:pt>
                <c:pt idx="29">
                  <c:v>44.601900000000001</c:v>
                </c:pt>
                <c:pt idx="30">
                  <c:v>44.700733333333339</c:v>
                </c:pt>
                <c:pt idx="31">
                  <c:v>44.880200000000002</c:v>
                </c:pt>
                <c:pt idx="32">
                  <c:v>44.721266666666658</c:v>
                </c:pt>
                <c:pt idx="33">
                  <c:v>44.536433333333328</c:v>
                </c:pt>
                <c:pt idx="34">
                  <c:v>44.30766666666667</c:v>
                </c:pt>
                <c:pt idx="35">
                  <c:v>44.215699999999998</c:v>
                </c:pt>
                <c:pt idx="36">
                  <c:v>44.043666666666667</c:v>
                </c:pt>
                <c:pt idx="37">
                  <c:v>44.09376666666666</c:v>
                </c:pt>
                <c:pt idx="38">
                  <c:v>44.081533333333333</c:v>
                </c:pt>
                <c:pt idx="39">
                  <c:v>44.18096666666667</c:v>
                </c:pt>
                <c:pt idx="40">
                  <c:v>44.270133333333327</c:v>
                </c:pt>
                <c:pt idx="41">
                  <c:v>44.150200000000005</c:v>
                </c:pt>
                <c:pt idx="42">
                  <c:v>44.191166666666668</c:v>
                </c:pt>
                <c:pt idx="43">
                  <c:v>44.250433333333341</c:v>
                </c:pt>
                <c:pt idx="44">
                  <c:v>44.364666666666665</c:v>
                </c:pt>
                <c:pt idx="45">
                  <c:v>44.469766666666665</c:v>
                </c:pt>
                <c:pt idx="46">
                  <c:v>44.272666666666659</c:v>
                </c:pt>
                <c:pt idx="47">
                  <c:v>44.033099999999997</c:v>
                </c:pt>
                <c:pt idx="48">
                  <c:v>43.670500000000004</c:v>
                </c:pt>
                <c:pt idx="49">
                  <c:v>43.572533333333332</c:v>
                </c:pt>
                <c:pt idx="50">
                  <c:v>43.128766666666671</c:v>
                </c:pt>
                <c:pt idx="51">
                  <c:v>42.795200000000001</c:v>
                </c:pt>
                <c:pt idx="52">
                  <c:v>42.633699999999997</c:v>
                </c:pt>
                <c:pt idx="53">
                  <c:v>42.575899999999997</c:v>
                </c:pt>
                <c:pt idx="54">
                  <c:v>42.749933333333331</c:v>
                </c:pt>
                <c:pt idx="55">
                  <c:v>43.043033333333334</c:v>
                </c:pt>
                <c:pt idx="56">
                  <c:v>43.228766666666672</c:v>
                </c:pt>
                <c:pt idx="57">
                  <c:v>43.507900000000006</c:v>
                </c:pt>
                <c:pt idx="58">
                  <c:v>43.570566666666672</c:v>
                </c:pt>
                <c:pt idx="59">
                  <c:v>43.773333333333333</c:v>
                </c:pt>
                <c:pt idx="60">
                  <c:v>43.714700000000001</c:v>
                </c:pt>
                <c:pt idx="61">
                  <c:v>43.82063333333334</c:v>
                </c:pt>
                <c:pt idx="62">
                  <c:v>43.64456666666667</c:v>
                </c:pt>
                <c:pt idx="63">
                  <c:v>43.502199999999995</c:v>
                </c:pt>
                <c:pt idx="64">
                  <c:v>43.374866666666669</c:v>
                </c:pt>
                <c:pt idx="65">
                  <c:v>43.033366666666666</c:v>
                </c:pt>
                <c:pt idx="66">
                  <c:v>42.726566666666663</c:v>
                </c:pt>
                <c:pt idx="67">
                  <c:v>42.476799999999997</c:v>
                </c:pt>
                <c:pt idx="68">
                  <c:v>42.353166666666667</c:v>
                </c:pt>
                <c:pt idx="69">
                  <c:v>42.34943333333333</c:v>
                </c:pt>
                <c:pt idx="70">
                  <c:v>42.704366666666665</c:v>
                </c:pt>
                <c:pt idx="71">
                  <c:v>42.64853333333334</c:v>
                </c:pt>
                <c:pt idx="72">
                  <c:v>43.233300000000007</c:v>
                </c:pt>
                <c:pt idx="73">
                  <c:v>43.653699999999994</c:v>
                </c:pt>
                <c:pt idx="74">
                  <c:v>43.992066666666666</c:v>
                </c:pt>
                <c:pt idx="75">
                  <c:v>44.154766666666667</c:v>
                </c:pt>
                <c:pt idx="76">
                  <c:v>43.953633333333329</c:v>
                </c:pt>
                <c:pt idx="77">
                  <c:v>43.662833333333332</c:v>
                </c:pt>
                <c:pt idx="78">
                  <c:v>43.100533333333338</c:v>
                </c:pt>
                <c:pt idx="79">
                  <c:v>42.964400000000005</c:v>
                </c:pt>
                <c:pt idx="80">
                  <c:v>42.420666666666669</c:v>
                </c:pt>
                <c:pt idx="81">
                  <c:v>42.1663</c:v>
                </c:pt>
                <c:pt idx="82">
                  <c:v>42.015933333333329</c:v>
                </c:pt>
                <c:pt idx="83">
                  <c:v>42.089100000000002</c:v>
                </c:pt>
                <c:pt idx="84">
                  <c:v>42.244633333333333</c:v>
                </c:pt>
                <c:pt idx="85">
                  <c:v>42.371933333333338</c:v>
                </c:pt>
                <c:pt idx="86">
                  <c:v>42.615499999999997</c:v>
                </c:pt>
                <c:pt idx="87">
                  <c:v>42.802899999999994</c:v>
                </c:pt>
                <c:pt idx="88">
                  <c:v>42.98576666666667</c:v>
                </c:pt>
                <c:pt idx="89">
                  <c:v>43.23126666666667</c:v>
                </c:pt>
                <c:pt idx="90">
                  <c:v>43.434666666666658</c:v>
                </c:pt>
                <c:pt idx="91">
                  <c:v>43.669666666666672</c:v>
                </c:pt>
                <c:pt idx="92">
                  <c:v>43.875599999999999</c:v>
                </c:pt>
                <c:pt idx="93">
                  <c:v>43.689600000000006</c:v>
                </c:pt>
                <c:pt idx="94">
                  <c:v>44.062733333333334</c:v>
                </c:pt>
                <c:pt idx="95">
                  <c:v>44.190899999999999</c:v>
                </c:pt>
                <c:pt idx="96">
                  <c:v>44.516433333333339</c:v>
                </c:pt>
                <c:pt idx="97">
                  <c:v>44.5931</c:v>
                </c:pt>
                <c:pt idx="98">
                  <c:v>44.877933333333338</c:v>
                </c:pt>
                <c:pt idx="99">
                  <c:v>44.701899999999995</c:v>
                </c:pt>
                <c:pt idx="100">
                  <c:v>44.482599999999998</c:v>
                </c:pt>
                <c:pt idx="101">
                  <c:v>44.293433333333333</c:v>
                </c:pt>
                <c:pt idx="102">
                  <c:v>43.902366666666666</c:v>
                </c:pt>
                <c:pt idx="103">
                  <c:v>43.524666666666668</c:v>
                </c:pt>
                <c:pt idx="104">
                  <c:v>43.21876666666666</c:v>
                </c:pt>
                <c:pt idx="105">
                  <c:v>43.052399999999999</c:v>
                </c:pt>
                <c:pt idx="106">
                  <c:v>43.154666666666664</c:v>
                </c:pt>
                <c:pt idx="107">
                  <c:v>43.272866666666665</c:v>
                </c:pt>
                <c:pt idx="108">
                  <c:v>43.364599999999996</c:v>
                </c:pt>
                <c:pt idx="109">
                  <c:v>43.717500000000001</c:v>
                </c:pt>
                <c:pt idx="110">
                  <c:v>43.851700000000001</c:v>
                </c:pt>
                <c:pt idx="111">
                  <c:v>44.175533333333334</c:v>
                </c:pt>
                <c:pt idx="112">
                  <c:v>44.310833333333335</c:v>
                </c:pt>
                <c:pt idx="113">
                  <c:v>44.595966666666662</c:v>
                </c:pt>
                <c:pt idx="114">
                  <c:v>44.597900000000003</c:v>
                </c:pt>
                <c:pt idx="115">
                  <c:v>44.599066666666658</c:v>
                </c:pt>
                <c:pt idx="116">
                  <c:v>44.386299999999999</c:v>
                </c:pt>
                <c:pt idx="117">
                  <c:v>44.133933333333339</c:v>
                </c:pt>
                <c:pt idx="118">
                  <c:v>43.899499999999996</c:v>
                </c:pt>
                <c:pt idx="119">
                  <c:v>43.496199999999995</c:v>
                </c:pt>
                <c:pt idx="120">
                  <c:v>43.469966666666664</c:v>
                </c:pt>
                <c:pt idx="121">
                  <c:v>43.282299999999999</c:v>
                </c:pt>
                <c:pt idx="122">
                  <c:v>43.375166666666665</c:v>
                </c:pt>
                <c:pt idx="123">
                  <c:v>43.359500000000004</c:v>
                </c:pt>
                <c:pt idx="124">
                  <c:v>43.397933333333334</c:v>
                </c:pt>
                <c:pt idx="125">
                  <c:v>43.457466666666669</c:v>
                </c:pt>
                <c:pt idx="126">
                  <c:v>43.428100000000001</c:v>
                </c:pt>
                <c:pt idx="127">
                  <c:v>43.570233333333334</c:v>
                </c:pt>
                <c:pt idx="128">
                  <c:v>43.530666666666669</c:v>
                </c:pt>
                <c:pt idx="129">
                  <c:v>43.758266666666678</c:v>
                </c:pt>
                <c:pt idx="130">
                  <c:v>43.798433333333328</c:v>
                </c:pt>
                <c:pt idx="131">
                  <c:v>43.944833333333328</c:v>
                </c:pt>
                <c:pt idx="132">
                  <c:v>44.056166666666662</c:v>
                </c:pt>
                <c:pt idx="133">
                  <c:v>44.159833333333331</c:v>
                </c:pt>
                <c:pt idx="134">
                  <c:v>44.210266666666662</c:v>
                </c:pt>
                <c:pt idx="135">
                  <c:v>44.274099999999997</c:v>
                </c:pt>
                <c:pt idx="136">
                  <c:v>44.334466666666664</c:v>
                </c:pt>
                <c:pt idx="137">
                  <c:v>44.485433333333333</c:v>
                </c:pt>
                <c:pt idx="138">
                  <c:v>44.871366666666667</c:v>
                </c:pt>
                <c:pt idx="139">
                  <c:v>44.994700000000002</c:v>
                </c:pt>
                <c:pt idx="140">
                  <c:v>45.274399999999993</c:v>
                </c:pt>
                <c:pt idx="141">
                  <c:v>45.232533333333329</c:v>
                </c:pt>
                <c:pt idx="142">
                  <c:v>45.431066666666659</c:v>
                </c:pt>
                <c:pt idx="143">
                  <c:v>45.566099999999999</c:v>
                </c:pt>
                <c:pt idx="144">
                  <c:v>45.760033333333332</c:v>
                </c:pt>
                <c:pt idx="145">
                  <c:v>46.163100000000007</c:v>
                </c:pt>
                <c:pt idx="146">
                  <c:v>46.18246666666667</c:v>
                </c:pt>
                <c:pt idx="147">
                  <c:v>46.681766666666668</c:v>
                </c:pt>
                <c:pt idx="148">
                  <c:v>46.926166666666667</c:v>
                </c:pt>
                <c:pt idx="149">
                  <c:v>47.264000000000003</c:v>
                </c:pt>
                <c:pt idx="150">
                  <c:v>47.362566666666673</c:v>
                </c:pt>
                <c:pt idx="151">
                  <c:v>47.379899999999999</c:v>
                </c:pt>
                <c:pt idx="152">
                  <c:v>47.294733333333333</c:v>
                </c:pt>
                <c:pt idx="153">
                  <c:v>47.221533333333333</c:v>
                </c:pt>
                <c:pt idx="154">
                  <c:v>47.1404</c:v>
                </c:pt>
                <c:pt idx="155">
                  <c:v>46.92446666666666</c:v>
                </c:pt>
                <c:pt idx="156">
                  <c:v>46.945266666666669</c:v>
                </c:pt>
                <c:pt idx="157">
                  <c:v>46.791133333333335</c:v>
                </c:pt>
                <c:pt idx="158">
                  <c:v>46.900266666666674</c:v>
                </c:pt>
                <c:pt idx="159">
                  <c:v>46.649333333333338</c:v>
                </c:pt>
                <c:pt idx="160">
                  <c:v>46.474733333333326</c:v>
                </c:pt>
                <c:pt idx="161">
                  <c:v>46.365633333333335</c:v>
                </c:pt>
                <c:pt idx="162">
                  <c:v>46.207266666666669</c:v>
                </c:pt>
                <c:pt idx="163">
                  <c:v>45.902766666666672</c:v>
                </c:pt>
                <c:pt idx="164">
                  <c:v>45.811900000000001</c:v>
                </c:pt>
                <c:pt idx="165">
                  <c:v>45.7014</c:v>
                </c:pt>
                <c:pt idx="166">
                  <c:v>45.936399999999999</c:v>
                </c:pt>
                <c:pt idx="167">
                  <c:v>46.103000000000002</c:v>
                </c:pt>
                <c:pt idx="168">
                  <c:v>46.43996666666667</c:v>
                </c:pt>
                <c:pt idx="169">
                  <c:v>46.822533333333332</c:v>
                </c:pt>
                <c:pt idx="170">
                  <c:v>47.146933333333344</c:v>
                </c:pt>
                <c:pt idx="171">
                  <c:v>47.342300000000002</c:v>
                </c:pt>
                <c:pt idx="172">
                  <c:v>47.551666666666669</c:v>
                </c:pt>
                <c:pt idx="173">
                  <c:v>47.796900000000001</c:v>
                </c:pt>
                <c:pt idx="174">
                  <c:v>47.896066666666663</c:v>
                </c:pt>
                <c:pt idx="175">
                  <c:v>48.113100000000003</c:v>
                </c:pt>
                <c:pt idx="176">
                  <c:v>47.9758</c:v>
                </c:pt>
                <c:pt idx="177">
                  <c:v>48.169200000000011</c:v>
                </c:pt>
                <c:pt idx="178">
                  <c:v>48.225033333333336</c:v>
                </c:pt>
                <c:pt idx="179">
                  <c:v>48.276566666666668</c:v>
                </c:pt>
                <c:pt idx="180">
                  <c:v>48.186299999999996</c:v>
                </c:pt>
                <c:pt idx="181">
                  <c:v>47.957566666666672</c:v>
                </c:pt>
                <c:pt idx="182">
                  <c:v>47.693800000000003</c:v>
                </c:pt>
                <c:pt idx="183">
                  <c:v>47.555633333333333</c:v>
                </c:pt>
                <c:pt idx="184">
                  <c:v>47.356533333333338</c:v>
                </c:pt>
                <c:pt idx="185">
                  <c:v>47.303599999999996</c:v>
                </c:pt>
                <c:pt idx="186">
                  <c:v>47.745333333333342</c:v>
                </c:pt>
                <c:pt idx="187">
                  <c:v>48.086000000000006</c:v>
                </c:pt>
                <c:pt idx="188">
                  <c:v>48.609833333333334</c:v>
                </c:pt>
                <c:pt idx="189">
                  <c:v>48.870733333333334</c:v>
                </c:pt>
                <c:pt idx="190">
                  <c:v>48.989233333333338</c:v>
                </c:pt>
                <c:pt idx="191">
                  <c:v>49.005733333333332</c:v>
                </c:pt>
                <c:pt idx="192">
                  <c:v>48.64856666666666</c:v>
                </c:pt>
                <c:pt idx="193">
                  <c:v>48.047333333333334</c:v>
                </c:pt>
                <c:pt idx="194">
                  <c:v>47.7502</c:v>
                </c:pt>
                <c:pt idx="195">
                  <c:v>47.883800000000001</c:v>
                </c:pt>
                <c:pt idx="196">
                  <c:v>47.910000000000004</c:v>
                </c:pt>
                <c:pt idx="197">
                  <c:v>48.180566666666664</c:v>
                </c:pt>
                <c:pt idx="198">
                  <c:v>48.234433333333335</c:v>
                </c:pt>
                <c:pt idx="199">
                  <c:v>48.580199999999998</c:v>
                </c:pt>
                <c:pt idx="200">
                  <c:v>48.716100000000004</c:v>
                </c:pt>
                <c:pt idx="201">
                  <c:v>49.099766666666675</c:v>
                </c:pt>
                <c:pt idx="202">
                  <c:v>49.268666666666668</c:v>
                </c:pt>
                <c:pt idx="203">
                  <c:v>49.644066666666674</c:v>
                </c:pt>
                <c:pt idx="204">
                  <c:v>49.821233333333332</c:v>
                </c:pt>
                <c:pt idx="205">
                  <c:v>50.023466666666671</c:v>
                </c:pt>
                <c:pt idx="206">
                  <c:v>50.045133333333332</c:v>
                </c:pt>
                <c:pt idx="207">
                  <c:v>49.838066666666663</c:v>
                </c:pt>
                <c:pt idx="208">
                  <c:v>49.658299999999997</c:v>
                </c:pt>
                <c:pt idx="209">
                  <c:v>49.227933333333333</c:v>
                </c:pt>
                <c:pt idx="210">
                  <c:v>49.144200000000005</c:v>
                </c:pt>
                <c:pt idx="211">
                  <c:v>49.1419</c:v>
                </c:pt>
                <c:pt idx="212">
                  <c:v>49.495366666666662</c:v>
                </c:pt>
                <c:pt idx="213">
                  <c:v>49.551200000000001</c:v>
                </c:pt>
                <c:pt idx="214">
                  <c:v>49.912399999999998</c:v>
                </c:pt>
                <c:pt idx="215">
                  <c:v>49.986433333333338</c:v>
                </c:pt>
                <c:pt idx="216">
                  <c:v>49.941433333333329</c:v>
                </c:pt>
                <c:pt idx="217">
                  <c:v>49.760300000000001</c:v>
                </c:pt>
                <c:pt idx="218">
                  <c:v>49.681966666666675</c:v>
                </c:pt>
                <c:pt idx="219">
                  <c:v>49.654599999999995</c:v>
                </c:pt>
                <c:pt idx="220">
                  <c:v>49.644633333333331</c:v>
                </c:pt>
                <c:pt idx="221">
                  <c:v>49.675400000000003</c:v>
                </c:pt>
                <c:pt idx="222">
                  <c:v>49.868533333333339</c:v>
                </c:pt>
                <c:pt idx="223">
                  <c:v>49.710733333333337</c:v>
                </c:pt>
                <c:pt idx="224">
                  <c:v>49.600500000000004</c:v>
                </c:pt>
                <c:pt idx="225">
                  <c:v>49.607900000000001</c:v>
                </c:pt>
                <c:pt idx="226">
                  <c:v>49.788766666666668</c:v>
                </c:pt>
                <c:pt idx="227">
                  <c:v>49.731833333333334</c:v>
                </c:pt>
                <c:pt idx="228">
                  <c:v>49.827800000000003</c:v>
                </c:pt>
                <c:pt idx="229">
                  <c:v>49.507333333333328</c:v>
                </c:pt>
                <c:pt idx="230">
                  <c:v>49.487699999999997</c:v>
                </c:pt>
                <c:pt idx="231">
                  <c:v>49.536699999999996</c:v>
                </c:pt>
                <c:pt idx="232">
                  <c:v>49.687933333333326</c:v>
                </c:pt>
                <c:pt idx="233">
                  <c:v>49.723533333333336</c:v>
                </c:pt>
                <c:pt idx="234">
                  <c:v>49.856833333333334</c:v>
                </c:pt>
                <c:pt idx="235">
                  <c:v>49.742899999999999</c:v>
                </c:pt>
                <c:pt idx="236">
                  <c:v>50.214033333333333</c:v>
                </c:pt>
                <c:pt idx="237">
                  <c:v>50.500266666666668</c:v>
                </c:pt>
                <c:pt idx="238">
                  <c:v>50.985633333333332</c:v>
                </c:pt>
                <c:pt idx="239">
                  <c:v>51.525399999999998</c:v>
                </c:pt>
                <c:pt idx="240">
                  <c:v>51.933566666666671</c:v>
                </c:pt>
                <c:pt idx="241">
                  <c:v>52.151766666666667</c:v>
                </c:pt>
                <c:pt idx="242">
                  <c:v>52.357700000000001</c:v>
                </c:pt>
                <c:pt idx="243">
                  <c:v>52.465666666666664</c:v>
                </c:pt>
                <c:pt idx="244">
                  <c:v>52.412399999999998</c:v>
                </c:pt>
                <c:pt idx="245">
                  <c:v>52.186500000000002</c:v>
                </c:pt>
                <c:pt idx="246">
                  <c:v>51.877166666666675</c:v>
                </c:pt>
                <c:pt idx="247">
                  <c:v>51.703166666666668</c:v>
                </c:pt>
                <c:pt idx="248">
                  <c:v>51.412599999999998</c:v>
                </c:pt>
                <c:pt idx="249">
                  <c:v>51.305799999999998</c:v>
                </c:pt>
                <c:pt idx="250">
                  <c:v>51.255699999999997</c:v>
                </c:pt>
                <c:pt idx="251">
                  <c:v>51.220366666666671</c:v>
                </c:pt>
                <c:pt idx="252">
                  <c:v>50.946899999999999</c:v>
                </c:pt>
                <c:pt idx="253">
                  <c:v>50.992166666666662</c:v>
                </c:pt>
                <c:pt idx="254">
                  <c:v>50.931533333333334</c:v>
                </c:pt>
                <c:pt idx="255">
                  <c:v>51.154266666666672</c:v>
                </c:pt>
                <c:pt idx="256">
                  <c:v>51.266200000000005</c:v>
                </c:pt>
                <c:pt idx="257">
                  <c:v>51.293833333333332</c:v>
                </c:pt>
                <c:pt idx="258">
                  <c:v>51.296399999999998</c:v>
                </c:pt>
                <c:pt idx="259">
                  <c:v>51.386966666666666</c:v>
                </c:pt>
                <c:pt idx="260">
                  <c:v>51.359900000000003</c:v>
                </c:pt>
                <c:pt idx="261">
                  <c:v>51.419433333333338</c:v>
                </c:pt>
                <c:pt idx="262">
                  <c:v>51.52856666666667</c:v>
                </c:pt>
                <c:pt idx="263">
                  <c:v>51.531133333333337</c:v>
                </c:pt>
                <c:pt idx="264">
                  <c:v>51.594033333333336</c:v>
                </c:pt>
                <c:pt idx="265">
                  <c:v>51.494333333333337</c:v>
                </c:pt>
                <c:pt idx="266">
                  <c:v>51.453933333333339</c:v>
                </c:pt>
                <c:pt idx="267">
                  <c:v>51.3887</c:v>
                </c:pt>
                <c:pt idx="268">
                  <c:v>51.322333333333326</c:v>
                </c:pt>
                <c:pt idx="269">
                  <c:v>51.186200000000007</c:v>
                </c:pt>
                <c:pt idx="270">
                  <c:v>51.085900000000002</c:v>
                </c:pt>
                <c:pt idx="271">
                  <c:v>50.938933333333331</c:v>
                </c:pt>
                <c:pt idx="272">
                  <c:v>50.741233333333334</c:v>
                </c:pt>
                <c:pt idx="273">
                  <c:v>50.718166666666662</c:v>
                </c:pt>
                <c:pt idx="274">
                  <c:v>50.389199999999995</c:v>
                </c:pt>
                <c:pt idx="275">
                  <c:v>50.470666666666666</c:v>
                </c:pt>
                <c:pt idx="276">
                  <c:v>50.437899999999992</c:v>
                </c:pt>
                <c:pt idx="277">
                  <c:v>50.51423333333333</c:v>
                </c:pt>
                <c:pt idx="278">
                  <c:v>50.570333333333338</c:v>
                </c:pt>
                <c:pt idx="279">
                  <c:v>50.566066666666664</c:v>
                </c:pt>
                <c:pt idx="280">
                  <c:v>50.55296666666667</c:v>
                </c:pt>
                <c:pt idx="281">
                  <c:v>50.460966666666671</c:v>
                </c:pt>
                <c:pt idx="282">
                  <c:v>50.437633333333338</c:v>
                </c:pt>
                <c:pt idx="283">
                  <c:v>50.379799999999996</c:v>
                </c:pt>
                <c:pt idx="284">
                  <c:v>50.272966666666662</c:v>
                </c:pt>
                <c:pt idx="285">
                  <c:v>49.931733333333334</c:v>
                </c:pt>
                <c:pt idx="286">
                  <c:v>49.581666666666671</c:v>
                </c:pt>
                <c:pt idx="287">
                  <c:v>49.295433333333335</c:v>
                </c:pt>
                <c:pt idx="288">
                  <c:v>49.194866666666677</c:v>
                </c:pt>
                <c:pt idx="289">
                  <c:v>49.024000000000001</c:v>
                </c:pt>
                <c:pt idx="290">
                  <c:v>48.996366666666667</c:v>
                </c:pt>
                <c:pt idx="291">
                  <c:v>49.080399999999997</c:v>
                </c:pt>
                <c:pt idx="292">
                  <c:v>49.356099999999998</c:v>
                </c:pt>
                <c:pt idx="293">
                  <c:v>49.555499999999995</c:v>
                </c:pt>
                <c:pt idx="294">
                  <c:v>49.837466666666671</c:v>
                </c:pt>
                <c:pt idx="295">
                  <c:v>49.879933333333334</c:v>
                </c:pt>
                <c:pt idx="296">
                  <c:v>50.11346666666666</c:v>
                </c:pt>
                <c:pt idx="297">
                  <c:v>50.272999999999996</c:v>
                </c:pt>
                <c:pt idx="298">
                  <c:v>50.401733333333333</c:v>
                </c:pt>
                <c:pt idx="299">
                  <c:v>50.526466666666664</c:v>
                </c:pt>
                <c:pt idx="300">
                  <c:v>50.645833333333336</c:v>
                </c:pt>
              </c:numCache>
            </c:numRef>
          </c:yVal>
          <c:smooth val="1"/>
          <c:extLst>
            <c:ext xmlns:c16="http://schemas.microsoft.com/office/drawing/2014/chart" uri="{C3380CC4-5D6E-409C-BE32-E72D297353CC}">
              <c16:uniqueId val="{00000001-C640-4D7A-9942-1E722D18C992}"/>
            </c:ext>
          </c:extLst>
        </c:ser>
        <c:ser>
          <c:idx val="2"/>
          <c:order val="2"/>
          <c:tx>
            <c:v>Hypothetical curve </c:v>
          </c:tx>
          <c:spPr>
            <a:ln w="19050" cap="rnd">
              <a:solidFill>
                <a:srgbClr val="FF0000"/>
              </a:solidFill>
              <a:prstDash val="sysDash"/>
              <a:round/>
            </a:ln>
            <a:effectLst/>
          </c:spPr>
          <c:marker>
            <c:symbol val="none"/>
          </c:marker>
          <c:xVal>
            <c:numRef>
              <c:f>'Summer2019 (Jun, Jul, Aug)'!$P$4:$P$304</c:f>
              <c:numCache>
                <c:formatCode>General</c:formatCode>
                <c:ptCount val="301"/>
                <c:pt idx="0">
                  <c:v>0</c:v>
                </c:pt>
                <c:pt idx="1">
                  <c:v>0.03</c:v>
                </c:pt>
                <c:pt idx="2">
                  <c:v>0.06</c:v>
                </c:pt>
                <c:pt idx="3">
                  <c:v>0.09</c:v>
                </c:pt>
                <c:pt idx="4">
                  <c:v>0.12</c:v>
                </c:pt>
                <c:pt idx="5">
                  <c:v>0.15</c:v>
                </c:pt>
                <c:pt idx="6">
                  <c:v>0.18</c:v>
                </c:pt>
                <c:pt idx="7">
                  <c:v>0.21</c:v>
                </c:pt>
                <c:pt idx="8">
                  <c:v>0.24</c:v>
                </c:pt>
                <c:pt idx="9">
                  <c:v>0.27</c:v>
                </c:pt>
                <c:pt idx="10">
                  <c:v>0.3</c:v>
                </c:pt>
                <c:pt idx="11">
                  <c:v>0.33</c:v>
                </c:pt>
                <c:pt idx="12">
                  <c:v>0.36</c:v>
                </c:pt>
                <c:pt idx="13">
                  <c:v>0.39</c:v>
                </c:pt>
                <c:pt idx="14">
                  <c:v>0.42</c:v>
                </c:pt>
                <c:pt idx="15">
                  <c:v>0.45</c:v>
                </c:pt>
                <c:pt idx="16">
                  <c:v>0.48</c:v>
                </c:pt>
                <c:pt idx="17">
                  <c:v>0.51</c:v>
                </c:pt>
                <c:pt idx="18">
                  <c:v>0.54</c:v>
                </c:pt>
                <c:pt idx="19">
                  <c:v>0.56999999999999995</c:v>
                </c:pt>
                <c:pt idx="20">
                  <c:v>0.6</c:v>
                </c:pt>
                <c:pt idx="21">
                  <c:v>0.63</c:v>
                </c:pt>
                <c:pt idx="22">
                  <c:v>0.66</c:v>
                </c:pt>
                <c:pt idx="23">
                  <c:v>0.69</c:v>
                </c:pt>
                <c:pt idx="24">
                  <c:v>0.72</c:v>
                </c:pt>
                <c:pt idx="25">
                  <c:v>0.75</c:v>
                </c:pt>
                <c:pt idx="26">
                  <c:v>0.78</c:v>
                </c:pt>
                <c:pt idx="27">
                  <c:v>0.81</c:v>
                </c:pt>
                <c:pt idx="28">
                  <c:v>0.84</c:v>
                </c:pt>
                <c:pt idx="29">
                  <c:v>0.87</c:v>
                </c:pt>
                <c:pt idx="30">
                  <c:v>0.9</c:v>
                </c:pt>
                <c:pt idx="31">
                  <c:v>0.93</c:v>
                </c:pt>
                <c:pt idx="32">
                  <c:v>0.96</c:v>
                </c:pt>
                <c:pt idx="33">
                  <c:v>0.99</c:v>
                </c:pt>
                <c:pt idx="34">
                  <c:v>1.02</c:v>
                </c:pt>
                <c:pt idx="35">
                  <c:v>1.05</c:v>
                </c:pt>
                <c:pt idx="36">
                  <c:v>1.08</c:v>
                </c:pt>
                <c:pt idx="37">
                  <c:v>1.1100000000000001</c:v>
                </c:pt>
                <c:pt idx="38">
                  <c:v>1.1399999999999999</c:v>
                </c:pt>
                <c:pt idx="39">
                  <c:v>1.17</c:v>
                </c:pt>
                <c:pt idx="40">
                  <c:v>1.2</c:v>
                </c:pt>
                <c:pt idx="41">
                  <c:v>1.23</c:v>
                </c:pt>
                <c:pt idx="42">
                  <c:v>1.26</c:v>
                </c:pt>
                <c:pt idx="43">
                  <c:v>1.29</c:v>
                </c:pt>
                <c:pt idx="44">
                  <c:v>1.32</c:v>
                </c:pt>
                <c:pt idx="45">
                  <c:v>1.35</c:v>
                </c:pt>
                <c:pt idx="46">
                  <c:v>1.38</c:v>
                </c:pt>
                <c:pt idx="47">
                  <c:v>1.41</c:v>
                </c:pt>
                <c:pt idx="48">
                  <c:v>1.44</c:v>
                </c:pt>
                <c:pt idx="49">
                  <c:v>1.47</c:v>
                </c:pt>
                <c:pt idx="50">
                  <c:v>1.5</c:v>
                </c:pt>
                <c:pt idx="51">
                  <c:v>1.53</c:v>
                </c:pt>
                <c:pt idx="52">
                  <c:v>1.56</c:v>
                </c:pt>
                <c:pt idx="53">
                  <c:v>1.59</c:v>
                </c:pt>
                <c:pt idx="54">
                  <c:v>1.62</c:v>
                </c:pt>
                <c:pt idx="55">
                  <c:v>1.65</c:v>
                </c:pt>
                <c:pt idx="56">
                  <c:v>1.68</c:v>
                </c:pt>
                <c:pt idx="57">
                  <c:v>1.71</c:v>
                </c:pt>
                <c:pt idx="58">
                  <c:v>1.74</c:v>
                </c:pt>
                <c:pt idx="59">
                  <c:v>1.77</c:v>
                </c:pt>
                <c:pt idx="60">
                  <c:v>1.8</c:v>
                </c:pt>
                <c:pt idx="61">
                  <c:v>1.83</c:v>
                </c:pt>
                <c:pt idx="62">
                  <c:v>1.86</c:v>
                </c:pt>
                <c:pt idx="63">
                  <c:v>1.89</c:v>
                </c:pt>
                <c:pt idx="64">
                  <c:v>1.92</c:v>
                </c:pt>
                <c:pt idx="65">
                  <c:v>1.95</c:v>
                </c:pt>
                <c:pt idx="66">
                  <c:v>1.98</c:v>
                </c:pt>
                <c:pt idx="67">
                  <c:v>2.0099999999999998</c:v>
                </c:pt>
                <c:pt idx="68">
                  <c:v>2.04</c:v>
                </c:pt>
                <c:pt idx="69">
                  <c:v>2.0699999999999998</c:v>
                </c:pt>
                <c:pt idx="70">
                  <c:v>2.1</c:v>
                </c:pt>
                <c:pt idx="71">
                  <c:v>2.13</c:v>
                </c:pt>
                <c:pt idx="72">
                  <c:v>2.16</c:v>
                </c:pt>
                <c:pt idx="73">
                  <c:v>2.19</c:v>
                </c:pt>
                <c:pt idx="74">
                  <c:v>2.2200000000000002</c:v>
                </c:pt>
                <c:pt idx="75">
                  <c:v>2.25</c:v>
                </c:pt>
                <c:pt idx="76">
                  <c:v>2.2799999999999998</c:v>
                </c:pt>
                <c:pt idx="77">
                  <c:v>2.31</c:v>
                </c:pt>
                <c:pt idx="78">
                  <c:v>2.34</c:v>
                </c:pt>
                <c:pt idx="79">
                  <c:v>2.37</c:v>
                </c:pt>
                <c:pt idx="80">
                  <c:v>2.4</c:v>
                </c:pt>
                <c:pt idx="81">
                  <c:v>2.4300000000000002</c:v>
                </c:pt>
                <c:pt idx="82">
                  <c:v>2.46</c:v>
                </c:pt>
                <c:pt idx="83">
                  <c:v>2.4900000000000002</c:v>
                </c:pt>
                <c:pt idx="84">
                  <c:v>2.52</c:v>
                </c:pt>
                <c:pt idx="85">
                  <c:v>2.5499999999999998</c:v>
                </c:pt>
                <c:pt idx="86">
                  <c:v>2.58</c:v>
                </c:pt>
                <c:pt idx="87">
                  <c:v>2.61</c:v>
                </c:pt>
                <c:pt idx="88">
                  <c:v>2.64</c:v>
                </c:pt>
                <c:pt idx="89">
                  <c:v>2.67</c:v>
                </c:pt>
                <c:pt idx="90">
                  <c:v>2.7</c:v>
                </c:pt>
                <c:pt idx="91">
                  <c:v>2.73</c:v>
                </c:pt>
                <c:pt idx="92">
                  <c:v>2.76</c:v>
                </c:pt>
                <c:pt idx="93">
                  <c:v>2.79</c:v>
                </c:pt>
                <c:pt idx="94">
                  <c:v>2.82</c:v>
                </c:pt>
                <c:pt idx="95">
                  <c:v>2.85</c:v>
                </c:pt>
                <c:pt idx="96">
                  <c:v>2.88</c:v>
                </c:pt>
                <c:pt idx="97">
                  <c:v>2.91</c:v>
                </c:pt>
                <c:pt idx="98">
                  <c:v>2.94</c:v>
                </c:pt>
                <c:pt idx="99">
                  <c:v>2.97</c:v>
                </c:pt>
                <c:pt idx="100">
                  <c:v>3</c:v>
                </c:pt>
                <c:pt idx="101">
                  <c:v>3.03</c:v>
                </c:pt>
                <c:pt idx="102">
                  <c:v>3.06</c:v>
                </c:pt>
                <c:pt idx="103">
                  <c:v>3.09</c:v>
                </c:pt>
                <c:pt idx="104">
                  <c:v>3.12</c:v>
                </c:pt>
                <c:pt idx="105">
                  <c:v>3.15</c:v>
                </c:pt>
                <c:pt idx="106">
                  <c:v>3.18</c:v>
                </c:pt>
                <c:pt idx="107">
                  <c:v>3.21</c:v>
                </c:pt>
                <c:pt idx="108">
                  <c:v>3.24</c:v>
                </c:pt>
                <c:pt idx="109">
                  <c:v>3.27</c:v>
                </c:pt>
                <c:pt idx="110">
                  <c:v>3.3</c:v>
                </c:pt>
                <c:pt idx="111">
                  <c:v>3.33</c:v>
                </c:pt>
                <c:pt idx="112">
                  <c:v>3.36</c:v>
                </c:pt>
                <c:pt idx="113">
                  <c:v>3.39</c:v>
                </c:pt>
                <c:pt idx="114">
                  <c:v>3.42</c:v>
                </c:pt>
                <c:pt idx="115">
                  <c:v>3.45</c:v>
                </c:pt>
                <c:pt idx="116">
                  <c:v>3.48</c:v>
                </c:pt>
                <c:pt idx="117">
                  <c:v>3.51</c:v>
                </c:pt>
                <c:pt idx="118">
                  <c:v>3.54</c:v>
                </c:pt>
                <c:pt idx="119">
                  <c:v>3.57</c:v>
                </c:pt>
                <c:pt idx="120">
                  <c:v>3.6</c:v>
                </c:pt>
                <c:pt idx="121">
                  <c:v>3.63</c:v>
                </c:pt>
                <c:pt idx="122">
                  <c:v>3.66</c:v>
                </c:pt>
                <c:pt idx="123">
                  <c:v>3.69</c:v>
                </c:pt>
                <c:pt idx="124">
                  <c:v>3.72</c:v>
                </c:pt>
                <c:pt idx="125">
                  <c:v>3.75</c:v>
                </c:pt>
                <c:pt idx="126">
                  <c:v>3.78</c:v>
                </c:pt>
                <c:pt idx="127">
                  <c:v>3.81</c:v>
                </c:pt>
                <c:pt idx="128">
                  <c:v>3.84</c:v>
                </c:pt>
                <c:pt idx="129">
                  <c:v>3.87</c:v>
                </c:pt>
                <c:pt idx="130">
                  <c:v>3.9</c:v>
                </c:pt>
                <c:pt idx="131">
                  <c:v>3.93</c:v>
                </c:pt>
                <c:pt idx="132">
                  <c:v>3.96</c:v>
                </c:pt>
                <c:pt idx="133">
                  <c:v>3.99</c:v>
                </c:pt>
                <c:pt idx="134">
                  <c:v>4.0199999999999996</c:v>
                </c:pt>
                <c:pt idx="135">
                  <c:v>4.05</c:v>
                </c:pt>
                <c:pt idx="136">
                  <c:v>4.08</c:v>
                </c:pt>
                <c:pt idx="137">
                  <c:v>4.1100000000000003</c:v>
                </c:pt>
                <c:pt idx="138">
                  <c:v>4.1399999999999997</c:v>
                </c:pt>
                <c:pt idx="139">
                  <c:v>4.17</c:v>
                </c:pt>
                <c:pt idx="140">
                  <c:v>4.2</c:v>
                </c:pt>
                <c:pt idx="141">
                  <c:v>4.2300000000000004</c:v>
                </c:pt>
                <c:pt idx="142">
                  <c:v>4.26</c:v>
                </c:pt>
                <c:pt idx="143">
                  <c:v>4.29</c:v>
                </c:pt>
                <c:pt idx="144">
                  <c:v>4.32</c:v>
                </c:pt>
                <c:pt idx="145">
                  <c:v>4.3499999999999996</c:v>
                </c:pt>
                <c:pt idx="146">
                  <c:v>4.38</c:v>
                </c:pt>
                <c:pt idx="147">
                  <c:v>4.41</c:v>
                </c:pt>
                <c:pt idx="148">
                  <c:v>4.4400000000000004</c:v>
                </c:pt>
                <c:pt idx="149">
                  <c:v>4.47</c:v>
                </c:pt>
                <c:pt idx="150">
                  <c:v>4.5</c:v>
                </c:pt>
                <c:pt idx="151">
                  <c:v>4.53</c:v>
                </c:pt>
                <c:pt idx="152">
                  <c:v>4.5599999999999996</c:v>
                </c:pt>
                <c:pt idx="153">
                  <c:v>4.59</c:v>
                </c:pt>
                <c:pt idx="154">
                  <c:v>4.62</c:v>
                </c:pt>
                <c:pt idx="155">
                  <c:v>4.6500000000000004</c:v>
                </c:pt>
                <c:pt idx="156">
                  <c:v>4.68</c:v>
                </c:pt>
                <c:pt idx="157">
                  <c:v>4.71</c:v>
                </c:pt>
                <c:pt idx="158">
                  <c:v>4.74</c:v>
                </c:pt>
                <c:pt idx="159">
                  <c:v>4.7699999999999996</c:v>
                </c:pt>
                <c:pt idx="160">
                  <c:v>4.8</c:v>
                </c:pt>
                <c:pt idx="161">
                  <c:v>4.83</c:v>
                </c:pt>
                <c:pt idx="162">
                  <c:v>4.8600000000000003</c:v>
                </c:pt>
                <c:pt idx="163">
                  <c:v>4.8899999999999997</c:v>
                </c:pt>
                <c:pt idx="164">
                  <c:v>4.92</c:v>
                </c:pt>
                <c:pt idx="165">
                  <c:v>4.95</c:v>
                </c:pt>
                <c:pt idx="166">
                  <c:v>4.9800000000000004</c:v>
                </c:pt>
                <c:pt idx="167">
                  <c:v>5.01</c:v>
                </c:pt>
                <c:pt idx="168">
                  <c:v>5.04</c:v>
                </c:pt>
                <c:pt idx="169">
                  <c:v>5.07</c:v>
                </c:pt>
                <c:pt idx="170">
                  <c:v>5.0999999999999996</c:v>
                </c:pt>
                <c:pt idx="171">
                  <c:v>5.13</c:v>
                </c:pt>
                <c:pt idx="172">
                  <c:v>5.16</c:v>
                </c:pt>
                <c:pt idx="173">
                  <c:v>5.19</c:v>
                </c:pt>
                <c:pt idx="174">
                  <c:v>5.22</c:v>
                </c:pt>
                <c:pt idx="175">
                  <c:v>5.25</c:v>
                </c:pt>
                <c:pt idx="176">
                  <c:v>5.28</c:v>
                </c:pt>
                <c:pt idx="177">
                  <c:v>5.31</c:v>
                </c:pt>
                <c:pt idx="178">
                  <c:v>5.34</c:v>
                </c:pt>
                <c:pt idx="179">
                  <c:v>5.37</c:v>
                </c:pt>
                <c:pt idx="180">
                  <c:v>5.4</c:v>
                </c:pt>
                <c:pt idx="181">
                  <c:v>5.43</c:v>
                </c:pt>
                <c:pt idx="182">
                  <c:v>5.46</c:v>
                </c:pt>
                <c:pt idx="183">
                  <c:v>5.49</c:v>
                </c:pt>
                <c:pt idx="184">
                  <c:v>5.52</c:v>
                </c:pt>
                <c:pt idx="185">
                  <c:v>5.55</c:v>
                </c:pt>
                <c:pt idx="186">
                  <c:v>5.58</c:v>
                </c:pt>
                <c:pt idx="187">
                  <c:v>5.61</c:v>
                </c:pt>
                <c:pt idx="188">
                  <c:v>5.64</c:v>
                </c:pt>
                <c:pt idx="189">
                  <c:v>5.67</c:v>
                </c:pt>
                <c:pt idx="190">
                  <c:v>5.7</c:v>
                </c:pt>
                <c:pt idx="191">
                  <c:v>5.73</c:v>
                </c:pt>
                <c:pt idx="192">
                  <c:v>5.76</c:v>
                </c:pt>
                <c:pt idx="193">
                  <c:v>5.79</c:v>
                </c:pt>
                <c:pt idx="194">
                  <c:v>5.82</c:v>
                </c:pt>
                <c:pt idx="195">
                  <c:v>5.85</c:v>
                </c:pt>
                <c:pt idx="196">
                  <c:v>5.88</c:v>
                </c:pt>
                <c:pt idx="197">
                  <c:v>5.91</c:v>
                </c:pt>
                <c:pt idx="198">
                  <c:v>5.94</c:v>
                </c:pt>
                <c:pt idx="199">
                  <c:v>5.97</c:v>
                </c:pt>
                <c:pt idx="200">
                  <c:v>6</c:v>
                </c:pt>
                <c:pt idx="201">
                  <c:v>6.03</c:v>
                </c:pt>
                <c:pt idx="202">
                  <c:v>6.06</c:v>
                </c:pt>
                <c:pt idx="203">
                  <c:v>6.09</c:v>
                </c:pt>
                <c:pt idx="204">
                  <c:v>6.12</c:v>
                </c:pt>
                <c:pt idx="205">
                  <c:v>6.15</c:v>
                </c:pt>
                <c:pt idx="206">
                  <c:v>6.18</c:v>
                </c:pt>
                <c:pt idx="207">
                  <c:v>6.21</c:v>
                </c:pt>
                <c:pt idx="208">
                  <c:v>6.24</c:v>
                </c:pt>
                <c:pt idx="209">
                  <c:v>6.27</c:v>
                </c:pt>
                <c:pt idx="210">
                  <c:v>6.3</c:v>
                </c:pt>
                <c:pt idx="211">
                  <c:v>6.33</c:v>
                </c:pt>
                <c:pt idx="212">
                  <c:v>6.36</c:v>
                </c:pt>
                <c:pt idx="213">
                  <c:v>6.39</c:v>
                </c:pt>
                <c:pt idx="214">
                  <c:v>6.42</c:v>
                </c:pt>
                <c:pt idx="215">
                  <c:v>6.45</c:v>
                </c:pt>
                <c:pt idx="216">
                  <c:v>6.48</c:v>
                </c:pt>
                <c:pt idx="217">
                  <c:v>6.51</c:v>
                </c:pt>
                <c:pt idx="218">
                  <c:v>6.54</c:v>
                </c:pt>
                <c:pt idx="219">
                  <c:v>6.57</c:v>
                </c:pt>
                <c:pt idx="220">
                  <c:v>6.6</c:v>
                </c:pt>
                <c:pt idx="221">
                  <c:v>6.63</c:v>
                </c:pt>
                <c:pt idx="222">
                  <c:v>6.66</c:v>
                </c:pt>
                <c:pt idx="223">
                  <c:v>6.69</c:v>
                </c:pt>
                <c:pt idx="224">
                  <c:v>6.72</c:v>
                </c:pt>
                <c:pt idx="225">
                  <c:v>6.75</c:v>
                </c:pt>
                <c:pt idx="226">
                  <c:v>6.78</c:v>
                </c:pt>
                <c:pt idx="227">
                  <c:v>6.81</c:v>
                </c:pt>
                <c:pt idx="228">
                  <c:v>6.84</c:v>
                </c:pt>
                <c:pt idx="229">
                  <c:v>6.87</c:v>
                </c:pt>
                <c:pt idx="230">
                  <c:v>6.9</c:v>
                </c:pt>
                <c:pt idx="231">
                  <c:v>6.93</c:v>
                </c:pt>
                <c:pt idx="232">
                  <c:v>6.96</c:v>
                </c:pt>
                <c:pt idx="233">
                  <c:v>6.99</c:v>
                </c:pt>
                <c:pt idx="234">
                  <c:v>7.02</c:v>
                </c:pt>
                <c:pt idx="235">
                  <c:v>7.05</c:v>
                </c:pt>
                <c:pt idx="236">
                  <c:v>7.08</c:v>
                </c:pt>
                <c:pt idx="237">
                  <c:v>7.11</c:v>
                </c:pt>
                <c:pt idx="238">
                  <c:v>7.14</c:v>
                </c:pt>
                <c:pt idx="239">
                  <c:v>7.17</c:v>
                </c:pt>
                <c:pt idx="240">
                  <c:v>7.2</c:v>
                </c:pt>
                <c:pt idx="241">
                  <c:v>7.23</c:v>
                </c:pt>
                <c:pt idx="242">
                  <c:v>7.26</c:v>
                </c:pt>
                <c:pt idx="243">
                  <c:v>7.29</c:v>
                </c:pt>
                <c:pt idx="244">
                  <c:v>7.32</c:v>
                </c:pt>
                <c:pt idx="245">
                  <c:v>7.35</c:v>
                </c:pt>
                <c:pt idx="246">
                  <c:v>7.38</c:v>
                </c:pt>
                <c:pt idx="247">
                  <c:v>7.41</c:v>
                </c:pt>
                <c:pt idx="248">
                  <c:v>7.44</c:v>
                </c:pt>
                <c:pt idx="249">
                  <c:v>7.47</c:v>
                </c:pt>
                <c:pt idx="250">
                  <c:v>7.5</c:v>
                </c:pt>
                <c:pt idx="251">
                  <c:v>7.53</c:v>
                </c:pt>
                <c:pt idx="252">
                  <c:v>7.56</c:v>
                </c:pt>
                <c:pt idx="253">
                  <c:v>7.59</c:v>
                </c:pt>
                <c:pt idx="254">
                  <c:v>7.62</c:v>
                </c:pt>
                <c:pt idx="255">
                  <c:v>7.65</c:v>
                </c:pt>
                <c:pt idx="256">
                  <c:v>7.68</c:v>
                </c:pt>
                <c:pt idx="257">
                  <c:v>7.71</c:v>
                </c:pt>
                <c:pt idx="258">
                  <c:v>7.74</c:v>
                </c:pt>
                <c:pt idx="259">
                  <c:v>7.77</c:v>
                </c:pt>
                <c:pt idx="260">
                  <c:v>7.8</c:v>
                </c:pt>
                <c:pt idx="261">
                  <c:v>7.83</c:v>
                </c:pt>
                <c:pt idx="262">
                  <c:v>7.86</c:v>
                </c:pt>
                <c:pt idx="263">
                  <c:v>7.89</c:v>
                </c:pt>
                <c:pt idx="264">
                  <c:v>7.92</c:v>
                </c:pt>
                <c:pt idx="265">
                  <c:v>7.95</c:v>
                </c:pt>
                <c:pt idx="266">
                  <c:v>7.98</c:v>
                </c:pt>
                <c:pt idx="267">
                  <c:v>8.01</c:v>
                </c:pt>
                <c:pt idx="268">
                  <c:v>8.0399999999999991</c:v>
                </c:pt>
                <c:pt idx="269">
                  <c:v>8.07</c:v>
                </c:pt>
                <c:pt idx="270">
                  <c:v>8.1</c:v>
                </c:pt>
                <c:pt idx="271">
                  <c:v>8.1300000000000008</c:v>
                </c:pt>
                <c:pt idx="272">
                  <c:v>8.16</c:v>
                </c:pt>
                <c:pt idx="273">
                  <c:v>8.19</c:v>
                </c:pt>
                <c:pt idx="274">
                  <c:v>8.2200000000000006</c:v>
                </c:pt>
                <c:pt idx="275">
                  <c:v>8.25</c:v>
                </c:pt>
                <c:pt idx="276">
                  <c:v>8.2799999999999994</c:v>
                </c:pt>
                <c:pt idx="277">
                  <c:v>8.31</c:v>
                </c:pt>
                <c:pt idx="278">
                  <c:v>8.34</c:v>
                </c:pt>
                <c:pt idx="279">
                  <c:v>8.3699999999999992</c:v>
                </c:pt>
                <c:pt idx="280">
                  <c:v>8.4</c:v>
                </c:pt>
                <c:pt idx="281">
                  <c:v>8.43</c:v>
                </c:pt>
                <c:pt idx="282">
                  <c:v>8.4600000000000009</c:v>
                </c:pt>
                <c:pt idx="283">
                  <c:v>8.49</c:v>
                </c:pt>
                <c:pt idx="284">
                  <c:v>8.52</c:v>
                </c:pt>
                <c:pt idx="285">
                  <c:v>8.5500000000000007</c:v>
                </c:pt>
                <c:pt idx="286">
                  <c:v>8.58</c:v>
                </c:pt>
                <c:pt idx="287">
                  <c:v>8.61</c:v>
                </c:pt>
                <c:pt idx="288">
                  <c:v>8.64</c:v>
                </c:pt>
                <c:pt idx="289">
                  <c:v>8.67</c:v>
                </c:pt>
                <c:pt idx="290">
                  <c:v>8.6999999999999993</c:v>
                </c:pt>
                <c:pt idx="291">
                  <c:v>8.73</c:v>
                </c:pt>
                <c:pt idx="292">
                  <c:v>8.76</c:v>
                </c:pt>
                <c:pt idx="293">
                  <c:v>8.7899999999999991</c:v>
                </c:pt>
                <c:pt idx="294">
                  <c:v>8.82</c:v>
                </c:pt>
                <c:pt idx="295">
                  <c:v>8.85</c:v>
                </c:pt>
                <c:pt idx="296">
                  <c:v>8.8800000000000008</c:v>
                </c:pt>
                <c:pt idx="297">
                  <c:v>8.91</c:v>
                </c:pt>
                <c:pt idx="298">
                  <c:v>8.94</c:v>
                </c:pt>
                <c:pt idx="299">
                  <c:v>8.9700000000000006</c:v>
                </c:pt>
                <c:pt idx="300">
                  <c:v>9</c:v>
                </c:pt>
              </c:numCache>
            </c:numRef>
          </c:xVal>
          <c:yVal>
            <c:numRef>
              <c:f>'Summer2019 (Jun, Jul, Aug)'!$Q$4:$Q$304</c:f>
              <c:numCache>
                <c:formatCode>0.00</c:formatCode>
                <c:ptCount val="301"/>
                <c:pt idx="0">
                  <c:v>43.343200000000003</c:v>
                </c:pt>
                <c:pt idx="1">
                  <c:v>43.170066666666663</c:v>
                </c:pt>
                <c:pt idx="2">
                  <c:v>43.08176666666666</c:v>
                </c:pt>
                <c:pt idx="3">
                  <c:v>42.866399999999999</c:v>
                </c:pt>
                <c:pt idx="4">
                  <c:v>42.752499999999998</c:v>
                </c:pt>
                <c:pt idx="5">
                  <c:v>42.639133333333341</c:v>
                </c:pt>
                <c:pt idx="6">
                  <c:v>42.611199999999997</c:v>
                </c:pt>
                <c:pt idx="7">
                  <c:v>42.58103333333333</c:v>
                </c:pt>
                <c:pt idx="8">
                  <c:v>42.697233333333337</c:v>
                </c:pt>
                <c:pt idx="9">
                  <c:v>42.783566666666665</c:v>
                </c:pt>
                <c:pt idx="10">
                  <c:v>42.964966666666669</c:v>
                </c:pt>
                <c:pt idx="11">
                  <c:v>43.119900000000001</c:v>
                </c:pt>
                <c:pt idx="12">
                  <c:v>43.639433333333329</c:v>
                </c:pt>
                <c:pt idx="13">
                  <c:v>43.858499999999999</c:v>
                </c:pt>
                <c:pt idx="14">
                  <c:v>44.347566666666665</c:v>
                </c:pt>
                <c:pt idx="15">
                  <c:v>44.386899999999997</c:v>
                </c:pt>
                <c:pt idx="16">
                  <c:v>44.185766666666666</c:v>
                </c:pt>
                <c:pt idx="17">
                  <c:v>43.764800000000001</c:v>
                </c:pt>
                <c:pt idx="18">
                  <c:v>43.432366666666667</c:v>
                </c:pt>
                <c:pt idx="19">
                  <c:v>43.27856666666667</c:v>
                </c:pt>
                <c:pt idx="20">
                  <c:v>43.122800000000005</c:v>
                </c:pt>
                <c:pt idx="21">
                  <c:v>42.974066666666666</c:v>
                </c:pt>
                <c:pt idx="22">
                  <c:v>42.972966666666672</c:v>
                </c:pt>
                <c:pt idx="23">
                  <c:v>42.965266666666658</c:v>
                </c:pt>
                <c:pt idx="24">
                  <c:v>43.08003333333334</c:v>
                </c:pt>
                <c:pt idx="25">
                  <c:v>43.428400000000003</c:v>
                </c:pt>
                <c:pt idx="26">
                  <c:v>43.773666666666664</c:v>
                </c:pt>
                <c:pt idx="27">
                  <c:v>44.456933333333332</c:v>
                </c:pt>
                <c:pt idx="28">
                  <c:v>44.723533333333336</c:v>
                </c:pt>
                <c:pt idx="29">
                  <c:v>45.136266666666664</c:v>
                </c:pt>
                <c:pt idx="30">
                  <c:v>45.240499999999997</c:v>
                </c:pt>
                <c:pt idx="31">
                  <c:v>45.059066666666666</c:v>
                </c:pt>
                <c:pt idx="32">
                  <c:v>45.026600000000002</c:v>
                </c:pt>
                <c:pt idx="33">
                  <c:v>44.616166666666665</c:v>
                </c:pt>
                <c:pt idx="34">
                  <c:v>44.491099999999996</c:v>
                </c:pt>
                <c:pt idx="35">
                  <c:v>44.23363333333333</c:v>
                </c:pt>
                <c:pt idx="36">
                  <c:v>44.337299999999999</c:v>
                </c:pt>
                <c:pt idx="37">
                  <c:v>44.348399999999998</c:v>
                </c:pt>
                <c:pt idx="38">
                  <c:v>44.623566666666669</c:v>
                </c:pt>
                <c:pt idx="39">
                  <c:v>44.810433333333329</c:v>
                </c:pt>
                <c:pt idx="40">
                  <c:v>45.284100000000002</c:v>
                </c:pt>
                <c:pt idx="41">
                  <c:v>45.316299999999991</c:v>
                </c:pt>
                <c:pt idx="42">
                  <c:v>45.387499999999996</c:v>
                </c:pt>
                <c:pt idx="43">
                  <c:v>44.969633333333327</c:v>
                </c:pt>
                <c:pt idx="44">
                  <c:v>45.132566666666662</c:v>
                </c:pt>
                <c:pt idx="45">
                  <c:v>44.758299999999998</c:v>
                </c:pt>
                <c:pt idx="46">
                  <c:v>44.630666666666663</c:v>
                </c:pt>
                <c:pt idx="47">
                  <c:v>44.488</c:v>
                </c:pt>
                <c:pt idx="48">
                  <c:v>44.545833333333327</c:v>
                </c:pt>
                <c:pt idx="49">
                  <c:v>44.826066666666662</c:v>
                </c:pt>
                <c:pt idx="50">
                  <c:v>44.828099999999999</c:v>
                </c:pt>
                <c:pt idx="51">
                  <c:v>44.896733333333337</c:v>
                </c:pt>
                <c:pt idx="52">
                  <c:v>44.737200000000001</c:v>
                </c:pt>
                <c:pt idx="53">
                  <c:v>44.517600000000009</c:v>
                </c:pt>
                <c:pt idx="54">
                  <c:v>44.284333333333336</c:v>
                </c:pt>
                <c:pt idx="55">
                  <c:v>44.099499999999999</c:v>
                </c:pt>
                <c:pt idx="56">
                  <c:v>44.125666666666667</c:v>
                </c:pt>
                <c:pt idx="57">
                  <c:v>44.200299999999999</c:v>
                </c:pt>
                <c:pt idx="58">
                  <c:v>44.40143333333333</c:v>
                </c:pt>
                <c:pt idx="59">
                  <c:v>44.396566666666672</c:v>
                </c:pt>
                <c:pt idx="60">
                  <c:v>44.587666666666671</c:v>
                </c:pt>
                <c:pt idx="61">
                  <c:v>44.570300000000003</c:v>
                </c:pt>
                <c:pt idx="62">
                  <c:v>44.349266666666665</c:v>
                </c:pt>
                <c:pt idx="63">
                  <c:v>43.905799999999999</c:v>
                </c:pt>
                <c:pt idx="64">
                  <c:v>43.705833333333338</c:v>
                </c:pt>
                <c:pt idx="65">
                  <c:v>43.529800000000002</c:v>
                </c:pt>
                <c:pt idx="66">
                  <c:v>43.476799999999997</c:v>
                </c:pt>
                <c:pt idx="67">
                  <c:v>43.285966666666667</c:v>
                </c:pt>
                <c:pt idx="68">
                  <c:v>43.351233333333333</c:v>
                </c:pt>
                <c:pt idx="69">
                  <c:v>43.403600000000004</c:v>
                </c:pt>
                <c:pt idx="70">
                  <c:v>43.4831</c:v>
                </c:pt>
                <c:pt idx="71">
                  <c:v>43.36913333333333</c:v>
                </c:pt>
                <c:pt idx="72">
                  <c:v>43.388800000000003</c:v>
                </c:pt>
                <c:pt idx="73">
                  <c:v>43.235533333333336</c:v>
                </c:pt>
                <c:pt idx="74">
                  <c:v>43.266033333333333</c:v>
                </c:pt>
                <c:pt idx="75">
                  <c:v>43.1128</c:v>
                </c:pt>
                <c:pt idx="76">
                  <c:v>43.087166666666661</c:v>
                </c:pt>
                <c:pt idx="77">
                  <c:v>43.125866666666667</c:v>
                </c:pt>
                <c:pt idx="78">
                  <c:v>43.416466666666658</c:v>
                </c:pt>
                <c:pt idx="79">
                  <c:v>43.624400000000001</c:v>
                </c:pt>
                <c:pt idx="80">
                  <c:v>44.105166666666662</c:v>
                </c:pt>
                <c:pt idx="81">
                  <c:v>44.372633333333333</c:v>
                </c:pt>
                <c:pt idx="82">
                  <c:v>44.730399999999996</c:v>
                </c:pt>
                <c:pt idx="83">
                  <c:v>44.905566666666665</c:v>
                </c:pt>
                <c:pt idx="84">
                  <c:v>45.202066666666667</c:v>
                </c:pt>
                <c:pt idx="85">
                  <c:v>45.239100000000001</c:v>
                </c:pt>
                <c:pt idx="86">
                  <c:v>45.295533333333331</c:v>
                </c:pt>
                <c:pt idx="87">
                  <c:v>45.057066666666664</c:v>
                </c:pt>
                <c:pt idx="88">
                  <c:v>44.761133333333333</c:v>
                </c:pt>
                <c:pt idx="89">
                  <c:v>44.458066666666667</c:v>
                </c:pt>
                <c:pt idx="90">
                  <c:v>44.219966666666672</c:v>
                </c:pt>
                <c:pt idx="91">
                  <c:v>43.999799999999993</c:v>
                </c:pt>
                <c:pt idx="92">
                  <c:v>43.943966666666661</c:v>
                </c:pt>
                <c:pt idx="93">
                  <c:v>44.088666666666661</c:v>
                </c:pt>
                <c:pt idx="94">
                  <c:v>44.062133333333328</c:v>
                </c:pt>
                <c:pt idx="95">
                  <c:v>44.176099999999998</c:v>
                </c:pt>
                <c:pt idx="96">
                  <c:v>44.068166666666663</c:v>
                </c:pt>
                <c:pt idx="97">
                  <c:v>44.378066666666662</c:v>
                </c:pt>
                <c:pt idx="98">
                  <c:v>44.267800000000001</c:v>
                </c:pt>
                <c:pt idx="99">
                  <c:v>44.34473333333333</c:v>
                </c:pt>
                <c:pt idx="100">
                  <c:v>44.425333333333334</c:v>
                </c:pt>
                <c:pt idx="101">
                  <c:v>44.339033333333333</c:v>
                </c:pt>
                <c:pt idx="102">
                  <c:v>44.426200000000001</c:v>
                </c:pt>
                <c:pt idx="103">
                  <c:v>44.368066666666664</c:v>
                </c:pt>
                <c:pt idx="104">
                  <c:v>44.354399999999998</c:v>
                </c:pt>
                <c:pt idx="105">
                  <c:v>44.551766666666673</c:v>
                </c:pt>
                <c:pt idx="106">
                  <c:v>44.926066666666664</c:v>
                </c:pt>
                <c:pt idx="107">
                  <c:v>45.351633333333332</c:v>
                </c:pt>
                <c:pt idx="108">
                  <c:v>45.707366666666665</c:v>
                </c:pt>
                <c:pt idx="109">
                  <c:v>46.106999999999999</c:v>
                </c:pt>
                <c:pt idx="110">
                  <c:v>46.243133333333333</c:v>
                </c:pt>
                <c:pt idx="111">
                  <c:v>46.28073333333333</c:v>
                </c:pt>
                <c:pt idx="112">
                  <c:v>46.476433333333325</c:v>
                </c:pt>
                <c:pt idx="113">
                  <c:v>46.786300000000004</c:v>
                </c:pt>
                <c:pt idx="114">
                  <c:v>46.743300000000005</c:v>
                </c:pt>
                <c:pt idx="115">
                  <c:v>46.65186666666667</c:v>
                </c:pt>
                <c:pt idx="116">
                  <c:v>46.326333333333331</c:v>
                </c:pt>
                <c:pt idx="117">
                  <c:v>46.02953333333334</c:v>
                </c:pt>
                <c:pt idx="118">
                  <c:v>45.987633333333328</c:v>
                </c:pt>
                <c:pt idx="119">
                  <c:v>46.040900000000001</c:v>
                </c:pt>
                <c:pt idx="120">
                  <c:v>46.414066666666663</c:v>
                </c:pt>
                <c:pt idx="121">
                  <c:v>46.687766666666668</c:v>
                </c:pt>
                <c:pt idx="122">
                  <c:v>47.205033333333326</c:v>
                </c:pt>
                <c:pt idx="123">
                  <c:v>47.714866666666666</c:v>
                </c:pt>
                <c:pt idx="124">
                  <c:v>48.053266666666673</c:v>
                </c:pt>
                <c:pt idx="125">
                  <c:v>48.335533333333331</c:v>
                </c:pt>
                <c:pt idx="126">
                  <c:v>48.112500000000004</c:v>
                </c:pt>
                <c:pt idx="127">
                  <c:v>48.264600000000002</c:v>
                </c:pt>
                <c:pt idx="128">
                  <c:v>48.197966666666673</c:v>
                </c:pt>
                <c:pt idx="129">
                  <c:v>48.226700000000001</c:v>
                </c:pt>
                <c:pt idx="130">
                  <c:v>48.132733333333334</c:v>
                </c:pt>
                <c:pt idx="131">
                  <c:v>48.147266666666667</c:v>
                </c:pt>
                <c:pt idx="132">
                  <c:v>48.02023333333333</c:v>
                </c:pt>
                <c:pt idx="133">
                  <c:v>48.08176666666666</c:v>
                </c:pt>
                <c:pt idx="134">
                  <c:v>48.018233333333335</c:v>
                </c:pt>
                <c:pt idx="135">
                  <c:v>48.088033333333335</c:v>
                </c:pt>
                <c:pt idx="136">
                  <c:v>48.147266666666667</c:v>
                </c:pt>
                <c:pt idx="137">
                  <c:v>48.139266666666664</c:v>
                </c:pt>
                <c:pt idx="138">
                  <c:v>47.789533333333338</c:v>
                </c:pt>
                <c:pt idx="139">
                  <c:v>47.653066666666668</c:v>
                </c:pt>
                <c:pt idx="140">
                  <c:v>47.270800000000001</c:v>
                </c:pt>
                <c:pt idx="141">
                  <c:v>47.232066666666668</c:v>
                </c:pt>
                <c:pt idx="142">
                  <c:v>46.928733333333334</c:v>
                </c:pt>
                <c:pt idx="143">
                  <c:v>46.819633333333321</c:v>
                </c:pt>
                <c:pt idx="144">
                  <c:v>46.834166666666668</c:v>
                </c:pt>
                <c:pt idx="145">
                  <c:v>46.869466666666675</c:v>
                </c:pt>
                <c:pt idx="146">
                  <c:v>47.045233333333329</c:v>
                </c:pt>
                <c:pt idx="147">
                  <c:v>47.023000000000003</c:v>
                </c:pt>
                <c:pt idx="148">
                  <c:v>47.019033333333333</c:v>
                </c:pt>
                <c:pt idx="149">
                  <c:v>47.046966666666663</c:v>
                </c:pt>
                <c:pt idx="150">
                  <c:v>46.976866666666666</c:v>
                </c:pt>
                <c:pt idx="151">
                  <c:v>46.797733333333326</c:v>
                </c:pt>
                <c:pt idx="152">
                  <c:v>46.788033333333338</c:v>
                </c:pt>
                <c:pt idx="153">
                  <c:v>46.588366666666673</c:v>
                </c:pt>
                <c:pt idx="154">
                  <c:v>46.530233333333335</c:v>
                </c:pt>
                <c:pt idx="155">
                  <c:v>46.272166666666671</c:v>
                </c:pt>
                <c:pt idx="156">
                  <c:v>46.534500000000001</c:v>
                </c:pt>
                <c:pt idx="157">
                  <c:v>46.261633333333329</c:v>
                </c:pt>
                <c:pt idx="158">
                  <c:v>46.374733333333332</c:v>
                </c:pt>
                <c:pt idx="159">
                  <c:v>46.212633333333336</c:v>
                </c:pt>
                <c:pt idx="160">
                  <c:v>46.377566666666667</c:v>
                </c:pt>
                <c:pt idx="161">
                  <c:v>46.200700000000005</c:v>
                </c:pt>
                <c:pt idx="162">
                  <c:v>46.409733333333328</c:v>
                </c:pt>
                <c:pt idx="163">
                  <c:v>46.538800000000002</c:v>
                </c:pt>
                <c:pt idx="164">
                  <c:v>46.803133333333335</c:v>
                </c:pt>
                <c:pt idx="165">
                  <c:v>47.130099999999999</c:v>
                </c:pt>
                <c:pt idx="166">
                  <c:v>47.6021</c:v>
                </c:pt>
                <c:pt idx="167">
                  <c:v>48.165766666666663</c:v>
                </c:pt>
                <c:pt idx="168">
                  <c:v>48.6813</c:v>
                </c:pt>
                <c:pt idx="169">
                  <c:v>48.925166666666662</c:v>
                </c:pt>
                <c:pt idx="170">
                  <c:v>49.32503333333333</c:v>
                </c:pt>
                <c:pt idx="171">
                  <c:v>49.405933333333337</c:v>
                </c:pt>
                <c:pt idx="172">
                  <c:v>49.654333333333334</c:v>
                </c:pt>
                <c:pt idx="173">
                  <c:v>49.787633333333339</c:v>
                </c:pt>
                <c:pt idx="174">
                  <c:v>49.97676666666667</c:v>
                </c:pt>
                <c:pt idx="175">
                  <c:v>50.06733333333333</c:v>
                </c:pt>
                <c:pt idx="176">
                  <c:v>50.24563333333333</c:v>
                </c:pt>
                <c:pt idx="177">
                  <c:v>50.283800000000006</c:v>
                </c:pt>
                <c:pt idx="178">
                  <c:v>50.445033333333335</c:v>
                </c:pt>
                <c:pt idx="179">
                  <c:v>50.432766666666673</c:v>
                </c:pt>
                <c:pt idx="180">
                  <c:v>50.638433333333332</c:v>
                </c:pt>
                <c:pt idx="181">
                  <c:v>50.597433333333335</c:v>
                </c:pt>
                <c:pt idx="182">
                  <c:v>50.609366666666666</c:v>
                </c:pt>
                <c:pt idx="183">
                  <c:v>50.384666666666668</c:v>
                </c:pt>
                <c:pt idx="184">
                  <c:v>50.173833333333334</c:v>
                </c:pt>
                <c:pt idx="185">
                  <c:v>50.020333333333333</c:v>
                </c:pt>
                <c:pt idx="186">
                  <c:v>49.885899999999999</c:v>
                </c:pt>
                <c:pt idx="187">
                  <c:v>49.877066666666671</c:v>
                </c:pt>
                <c:pt idx="188">
                  <c:v>49.94</c:v>
                </c:pt>
                <c:pt idx="189">
                  <c:v>49.906100000000002</c:v>
                </c:pt>
                <c:pt idx="190">
                  <c:v>49.941433333333329</c:v>
                </c:pt>
                <c:pt idx="191">
                  <c:v>49.978499999999997</c:v>
                </c:pt>
                <c:pt idx="192">
                  <c:v>50.037733333333335</c:v>
                </c:pt>
                <c:pt idx="193">
                  <c:v>49.973333333333336</c:v>
                </c:pt>
                <c:pt idx="194">
                  <c:v>49.994400000000006</c:v>
                </c:pt>
                <c:pt idx="195">
                  <c:v>49.991833333333339</c:v>
                </c:pt>
                <c:pt idx="196">
                  <c:v>50.087566666666667</c:v>
                </c:pt>
                <c:pt idx="197">
                  <c:v>50.090399999999995</c:v>
                </c:pt>
                <c:pt idx="198">
                  <c:v>50.045099999999998</c:v>
                </c:pt>
                <c:pt idx="199">
                  <c:v>50.0169</c:v>
                </c:pt>
                <c:pt idx="200">
                  <c:v>49.88986666666667</c:v>
                </c:pt>
                <c:pt idx="201">
                  <c:v>49.8628</c:v>
                </c:pt>
                <c:pt idx="202">
                  <c:v>49.767699999999998</c:v>
                </c:pt>
                <c:pt idx="203">
                  <c:v>49.524166666666666</c:v>
                </c:pt>
                <c:pt idx="204">
                  <c:v>49.386600000000008</c:v>
                </c:pt>
                <c:pt idx="205">
                  <c:v>49.070133333333331</c:v>
                </c:pt>
                <c:pt idx="206">
                  <c:v>49.057333333333332</c:v>
                </c:pt>
                <c:pt idx="207">
                  <c:v>48.873600000000003</c:v>
                </c:pt>
                <c:pt idx="208">
                  <c:v>48.889266666666664</c:v>
                </c:pt>
                <c:pt idx="209">
                  <c:v>48.761366666666667</c:v>
                </c:pt>
                <c:pt idx="210">
                  <c:v>48.348366666666664</c:v>
                </c:pt>
                <c:pt idx="211">
                  <c:v>48.176333333333332</c:v>
                </c:pt>
                <c:pt idx="212">
                  <c:v>47.824266666666666</c:v>
                </c:pt>
                <c:pt idx="213">
                  <c:v>47.853299999999997</c:v>
                </c:pt>
                <c:pt idx="214">
                  <c:v>47.797500000000007</c:v>
                </c:pt>
                <c:pt idx="215">
                  <c:v>47.894333333333329</c:v>
                </c:pt>
                <c:pt idx="216">
                  <c:v>48.001433333333331</c:v>
                </c:pt>
                <c:pt idx="217">
                  <c:v>48.109966666666672</c:v>
                </c:pt>
                <c:pt idx="218">
                  <c:v>48.444933333333331</c:v>
                </c:pt>
                <c:pt idx="219">
                  <c:v>48.529233333333337</c:v>
                </c:pt>
                <c:pt idx="220">
                  <c:v>48.700400000000002</c:v>
                </c:pt>
                <c:pt idx="221">
                  <c:v>48.469699999999996</c:v>
                </c:pt>
                <c:pt idx="222">
                  <c:v>48.354066666666675</c:v>
                </c:pt>
                <c:pt idx="223">
                  <c:v>48.290533333333336</c:v>
                </c:pt>
                <c:pt idx="224">
                  <c:v>48.031333333333329</c:v>
                </c:pt>
                <c:pt idx="225">
                  <c:v>47.672466666666672</c:v>
                </c:pt>
                <c:pt idx="226">
                  <c:v>47.873266666666666</c:v>
                </c:pt>
                <c:pt idx="227">
                  <c:v>48.018499999999996</c:v>
                </c:pt>
                <c:pt idx="228">
                  <c:v>48.687033333333339</c:v>
                </c:pt>
                <c:pt idx="229">
                  <c:v>49.046766666666663</c:v>
                </c:pt>
                <c:pt idx="230">
                  <c:v>49.286900000000003</c:v>
                </c:pt>
                <c:pt idx="231">
                  <c:v>49.314799999999998</c:v>
                </c:pt>
                <c:pt idx="232">
                  <c:v>49.42046666666667</c:v>
                </c:pt>
                <c:pt idx="233">
                  <c:v>49.514466666666664</c:v>
                </c:pt>
                <c:pt idx="234">
                  <c:v>49.333333333333336</c:v>
                </c:pt>
                <c:pt idx="235">
                  <c:v>49.431866666666657</c:v>
                </c:pt>
                <c:pt idx="236">
                  <c:v>49.037333333333343</c:v>
                </c:pt>
                <c:pt idx="237">
                  <c:v>48.96586666666667</c:v>
                </c:pt>
                <c:pt idx="238">
                  <c:v>48.756799999999998</c:v>
                </c:pt>
                <c:pt idx="239">
                  <c:v>48.663666666666671</c:v>
                </c:pt>
                <c:pt idx="240">
                  <c:v>48.594766666666658</c:v>
                </c:pt>
                <c:pt idx="241">
                  <c:v>48.597866666666668</c:v>
                </c:pt>
                <c:pt idx="242">
                  <c:v>48.618099999999998</c:v>
                </c:pt>
                <c:pt idx="243">
                  <c:v>48.646866666666661</c:v>
                </c:pt>
                <c:pt idx="244">
                  <c:v>48.466566666666665</c:v>
                </c:pt>
                <c:pt idx="245">
                  <c:v>48.402466666666669</c:v>
                </c:pt>
                <c:pt idx="246">
                  <c:v>48.382233333333339</c:v>
                </c:pt>
                <c:pt idx="247">
                  <c:v>48.391100000000002</c:v>
                </c:pt>
                <c:pt idx="248">
                  <c:v>48.538033333333338</c:v>
                </c:pt>
                <c:pt idx="249">
                  <c:v>48.616700000000002</c:v>
                </c:pt>
                <c:pt idx="250">
                  <c:v>48.799833333333332</c:v>
                </c:pt>
                <c:pt idx="251">
                  <c:v>48.886666666666663</c:v>
                </c:pt>
                <c:pt idx="252">
                  <c:v>49.110566666666671</c:v>
                </c:pt>
                <c:pt idx="253">
                  <c:v>49.159300000000002</c:v>
                </c:pt>
                <c:pt idx="254">
                  <c:v>49.487666666666662</c:v>
                </c:pt>
                <c:pt idx="255">
                  <c:v>49.78393333333333</c:v>
                </c:pt>
                <c:pt idx="256">
                  <c:v>50.020333333333333</c:v>
                </c:pt>
                <c:pt idx="257">
                  <c:v>49.991000000000007</c:v>
                </c:pt>
                <c:pt idx="258">
                  <c:v>49.893000000000001</c:v>
                </c:pt>
                <c:pt idx="259">
                  <c:v>49.815533333333327</c:v>
                </c:pt>
                <c:pt idx="260">
                  <c:v>49.81753333333333</c:v>
                </c:pt>
                <c:pt idx="261">
                  <c:v>49.942866666666667</c:v>
                </c:pt>
                <c:pt idx="262">
                  <c:v>50.024633333333327</c:v>
                </c:pt>
                <c:pt idx="263">
                  <c:v>50.186133333333338</c:v>
                </c:pt>
                <c:pt idx="264">
                  <c:v>50.483800000000002</c:v>
                </c:pt>
                <c:pt idx="265">
                  <c:v>50.864866666666671</c:v>
                </c:pt>
                <c:pt idx="266">
                  <c:v>51.139466666666664</c:v>
                </c:pt>
                <c:pt idx="267">
                  <c:v>51.351666666666667</c:v>
                </c:pt>
                <c:pt idx="268">
                  <c:v>51.261899999999997</c:v>
                </c:pt>
                <c:pt idx="269">
                  <c:v>51.400966666666669</c:v>
                </c:pt>
                <c:pt idx="270">
                  <c:v>51.284166666666664</c:v>
                </c:pt>
                <c:pt idx="271">
                  <c:v>51.315766666666661</c:v>
                </c:pt>
                <c:pt idx="272">
                  <c:v>51.180466666666668</c:v>
                </c:pt>
                <c:pt idx="273">
                  <c:v>51.106699999999996</c:v>
                </c:pt>
                <c:pt idx="274">
                  <c:v>50.872000000000007</c:v>
                </c:pt>
                <c:pt idx="275">
                  <c:v>50.559533333333327</c:v>
                </c:pt>
                <c:pt idx="276">
                  <c:v>50.510566666666669</c:v>
                </c:pt>
                <c:pt idx="277">
                  <c:v>50.199199999999998</c:v>
                </c:pt>
                <c:pt idx="278">
                  <c:v>50.092433333333332</c:v>
                </c:pt>
                <c:pt idx="279">
                  <c:v>50.105533333333334</c:v>
                </c:pt>
                <c:pt idx="280">
                  <c:v>50.3932</c:v>
                </c:pt>
                <c:pt idx="281">
                  <c:v>50.510266666666666</c:v>
                </c:pt>
                <c:pt idx="282">
                  <c:v>50.707633333333341</c:v>
                </c:pt>
                <c:pt idx="283">
                  <c:v>50.637</c:v>
                </c:pt>
                <c:pt idx="284">
                  <c:v>50.675999999999995</c:v>
                </c:pt>
                <c:pt idx="285">
                  <c:v>50.618500000000004</c:v>
                </c:pt>
                <c:pt idx="286">
                  <c:v>50.446466666666673</c:v>
                </c:pt>
                <c:pt idx="287">
                  <c:v>50.278100000000002</c:v>
                </c:pt>
                <c:pt idx="288">
                  <c:v>50.0944</c:v>
                </c:pt>
                <c:pt idx="289">
                  <c:v>49.929766666666666</c:v>
                </c:pt>
                <c:pt idx="290">
                  <c:v>49.814399999999999</c:v>
                </c:pt>
                <c:pt idx="291">
                  <c:v>49.926633333333335</c:v>
                </c:pt>
                <c:pt idx="292">
                  <c:v>49.822099999999999</c:v>
                </c:pt>
                <c:pt idx="293">
                  <c:v>49.790766666666663</c:v>
                </c:pt>
                <c:pt idx="294">
                  <c:v>50.035433333333337</c:v>
                </c:pt>
                <c:pt idx="295">
                  <c:v>50.34706666666667</c:v>
                </c:pt>
                <c:pt idx="296">
                  <c:v>50.799933333333335</c:v>
                </c:pt>
                <c:pt idx="297">
                  <c:v>51.044033333333338</c:v>
                </c:pt>
                <c:pt idx="298">
                  <c:v>51.112966666666665</c:v>
                </c:pt>
                <c:pt idx="299">
                  <c:v>51.174733333333336</c:v>
                </c:pt>
                <c:pt idx="300">
                  <c:v>51.249099999999999</c:v>
                </c:pt>
              </c:numCache>
            </c:numRef>
          </c:yVal>
          <c:smooth val="1"/>
          <c:extLst>
            <c:ext xmlns:c16="http://schemas.microsoft.com/office/drawing/2014/chart" uri="{C3380CC4-5D6E-409C-BE32-E72D297353CC}">
              <c16:uniqueId val="{00000002-C640-4D7A-9942-1E722D18C992}"/>
            </c:ext>
          </c:extLst>
        </c:ser>
        <c:dLbls>
          <c:showLegendKey val="0"/>
          <c:showVal val="0"/>
          <c:showCatName val="0"/>
          <c:showSerName val="0"/>
          <c:showPercent val="0"/>
          <c:showBubbleSize val="0"/>
        </c:dLbls>
        <c:axId val="947641151"/>
        <c:axId val="947643231"/>
      </c:scatterChart>
      <c:valAx>
        <c:axId val="947641151"/>
        <c:scaling>
          <c:orientation val="minMax"/>
          <c:max val="9"/>
          <c:min val="-9"/>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100">
                    <a:latin typeface="Times New Roman" panose="02020603050405020304" pitchFamily="18" charset="0"/>
                    <a:cs typeface="Times New Roman" panose="02020603050405020304" pitchFamily="18" charset="0"/>
                  </a:rPr>
                  <a:t>Distance from th</a:t>
                </a:r>
                <a:r>
                  <a:rPr lang="fr-FR" sz="1100" baseline="0">
                    <a:latin typeface="Times New Roman" panose="02020603050405020304" pitchFamily="18" charset="0"/>
                    <a:cs typeface="Times New Roman" panose="02020603050405020304" pitchFamily="18" charset="0"/>
                  </a:rPr>
                  <a:t>e city center (Km)</a:t>
                </a:r>
                <a:endParaRPr lang="fr-FR" sz="1100">
                  <a:latin typeface="Times New Roman" panose="02020603050405020304" pitchFamily="18" charset="0"/>
                  <a:cs typeface="Times New Roman" panose="02020603050405020304" pitchFamily="18" charset="0"/>
                </a:endParaRPr>
              </a:p>
            </c:rich>
          </c:tx>
          <c:layout>
            <c:manualLayout>
              <c:xMode val="edge"/>
              <c:yMode val="edge"/>
              <c:x val="0.36062649169885153"/>
              <c:y val="0.8884538046354111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0;[Black]#,##0" sourceLinked="0"/>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fr-FR"/>
          </a:p>
        </c:txPr>
        <c:crossAx val="947643231"/>
        <c:crosses val="autoZero"/>
        <c:crossBetween val="midCat"/>
        <c:majorUnit val="1"/>
      </c:valAx>
      <c:valAx>
        <c:axId val="947643231"/>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100" b="0" i="0" baseline="0">
                    <a:solidFill>
                      <a:schemeClr val="tx1">
                        <a:lumMod val="65000"/>
                        <a:lumOff val="35000"/>
                      </a:schemeClr>
                    </a:solidFill>
                    <a:effectLst/>
                    <a:latin typeface="Times New Roman" panose="02020603050405020304" pitchFamily="18" charset="0"/>
                    <a:cs typeface="Times New Roman" panose="02020603050405020304" pitchFamily="18" charset="0"/>
                  </a:rPr>
                  <a:t>Temprature (°C)</a:t>
                </a:r>
                <a:endParaRPr lang="fr-FR" sz="1100">
                  <a:solidFill>
                    <a:schemeClr val="tx1">
                      <a:lumMod val="65000"/>
                      <a:lumOff val="35000"/>
                    </a:schemeClr>
                  </a:solidFill>
                  <a:effectLst/>
                  <a:latin typeface="Times New Roman" panose="02020603050405020304" pitchFamily="18" charset="0"/>
                  <a:cs typeface="Times New Roman" panose="02020603050405020304" pitchFamily="18" charset="0"/>
                </a:endParaRPr>
              </a:p>
            </c:rich>
          </c:tx>
          <c:layout>
            <c:manualLayout>
              <c:xMode val="edge"/>
              <c:yMode val="edge"/>
              <c:x val="1.5213253361932196E-2"/>
              <c:y val="0.3221296636140715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0" sourceLinked="0"/>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fr-FR"/>
          </a:p>
        </c:txPr>
        <c:crossAx val="947641151"/>
        <c:crosses val="autoZero"/>
        <c:crossBetween val="midCat"/>
      </c:valAx>
      <c:spPr>
        <a:noFill/>
        <a:ln w="12700">
          <a:solidFill>
            <a:schemeClr val="tx1"/>
          </a:solidFill>
        </a:ln>
        <a:effectLst/>
      </c:spPr>
    </c:plotArea>
    <c:legend>
      <c:legendPos val="r"/>
      <c:legendEntry>
        <c:idx val="0"/>
        <c:delete val="1"/>
      </c:legendEntry>
      <c:layout>
        <c:manualLayout>
          <c:xMode val="edge"/>
          <c:yMode val="edge"/>
          <c:x val="3.7692609852339888E-2"/>
          <c:y val="0.72094249582438563"/>
          <c:w val="0.95937051698878895"/>
          <c:h val="6.188569993897812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fr-FR"/>
        </a:p>
      </c:txPr>
    </c:legend>
    <c:plotVisOnly val="1"/>
    <c:dispBlanksAs val="gap"/>
    <c:showDLblsOverMax val="0"/>
  </c:chart>
  <c:spPr>
    <a:solidFill>
      <a:schemeClr val="bg1"/>
    </a:solidFill>
    <a:ln>
      <a:noFill/>
    </a:ln>
    <a:effectLst/>
  </c:spPr>
  <c:txPr>
    <a:bodyPr/>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0.52008</cdr:x>
      <cdr:y>0.14435</cdr:y>
    </cdr:from>
    <cdr:to>
      <cdr:x>0.52008</cdr:x>
      <cdr:y>0.31389</cdr:y>
    </cdr:to>
    <cdr:cxnSp macro="">
      <cdr:nvCxnSpPr>
        <cdr:cNvPr id="5" name="Straight Arrow Connector 4">
          <a:extLst xmlns:a="http://schemas.openxmlformats.org/drawingml/2006/main">
            <a:ext uri="{FF2B5EF4-FFF2-40B4-BE49-F238E27FC236}">
              <a16:creationId xmlns:a16="http://schemas.microsoft.com/office/drawing/2014/main" id="{BD364AD2-31FF-1D8A-49FB-54594A5DDC08}"/>
            </a:ext>
          </a:extLst>
        </cdr:cNvPr>
        <cdr:cNvCxnSpPr/>
      </cdr:nvCxnSpPr>
      <cdr:spPr>
        <a:xfrm xmlns:a="http://schemas.openxmlformats.org/drawingml/2006/main" flipV="1">
          <a:off x="3497382" y="494970"/>
          <a:ext cx="0" cy="581354"/>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0.3185</cdr:x>
      <cdr:y>0.1265</cdr:y>
    </cdr:from>
    <cdr:to>
      <cdr:x>0.53289</cdr:x>
      <cdr:y>0.21845</cdr:y>
    </cdr:to>
    <cdr:sp macro="" textlink="">
      <cdr:nvSpPr>
        <cdr:cNvPr id="6" name="TextBox 5"/>
        <cdr:cNvSpPr txBox="1"/>
      </cdr:nvSpPr>
      <cdr:spPr>
        <a:xfrm xmlns:a="http://schemas.openxmlformats.org/drawingml/2006/main">
          <a:off x="1465276" y="403645"/>
          <a:ext cx="986317" cy="29340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fr-FR" sz="1200">
              <a:latin typeface="Times New Roman" panose="02020603050405020304" pitchFamily="18" charset="0"/>
              <a:cs typeface="Times New Roman" panose="02020603050405020304" pitchFamily="18" charset="0"/>
            </a:rPr>
            <a:t>UHS:</a:t>
          </a:r>
          <a:r>
            <a:rPr lang="fr-FR" sz="1200" baseline="0">
              <a:latin typeface="Times New Roman" panose="02020603050405020304" pitchFamily="18" charset="0"/>
              <a:cs typeface="Times New Roman" panose="02020603050405020304" pitchFamily="18" charset="0"/>
            </a:rPr>
            <a:t> -8 </a:t>
          </a:r>
          <a:r>
            <a:rPr lang="fr-FR" sz="1200" baseline="0">
              <a:solidFill>
                <a:sysClr val="windowText" lastClr="000000"/>
              </a:solidFill>
              <a:latin typeface="Times New Roman" panose="02020603050405020304" pitchFamily="18" charset="0"/>
              <a:cs typeface="Times New Roman" panose="02020603050405020304" pitchFamily="18" charset="0"/>
            </a:rPr>
            <a:t>°C</a:t>
          </a:r>
          <a:endParaRPr lang="fr-FR" sz="1200">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0.0514</cdr:x>
      <cdr:y>0.85441</cdr:y>
    </cdr:from>
    <cdr:to>
      <cdr:x>0.16311</cdr:x>
      <cdr:y>0.9261</cdr:y>
    </cdr:to>
    <cdr:sp macro="" textlink="">
      <cdr:nvSpPr>
        <cdr:cNvPr id="7" name="TextBox 6"/>
        <cdr:cNvSpPr txBox="1"/>
      </cdr:nvSpPr>
      <cdr:spPr>
        <a:xfrm xmlns:a="http://schemas.openxmlformats.org/drawingml/2006/main">
          <a:off x="252136" y="2587964"/>
          <a:ext cx="547963" cy="21714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fr-FR" sz="1100">
              <a:latin typeface="Times New Roman" panose="02020603050405020304" pitchFamily="18" charset="0"/>
              <a:cs typeface="Times New Roman" panose="02020603050405020304" pitchFamily="18" charset="0"/>
            </a:rPr>
            <a:t>North</a:t>
          </a:r>
        </a:p>
      </cdr:txBody>
    </cdr:sp>
  </cdr:relSizeAnchor>
  <cdr:relSizeAnchor xmlns:cdr="http://schemas.openxmlformats.org/drawingml/2006/chartDrawing">
    <cdr:from>
      <cdr:x>0.87959</cdr:x>
      <cdr:y>0.88218</cdr:y>
    </cdr:from>
    <cdr:to>
      <cdr:x>0.98825</cdr:x>
      <cdr:y>0.9569</cdr:y>
    </cdr:to>
    <cdr:sp macro="" textlink="">
      <cdr:nvSpPr>
        <cdr:cNvPr id="8" name="TextBox 7"/>
        <cdr:cNvSpPr txBox="1"/>
      </cdr:nvSpPr>
      <cdr:spPr>
        <a:xfrm xmlns:a="http://schemas.openxmlformats.org/drawingml/2006/main">
          <a:off x="5705476" y="2924174"/>
          <a:ext cx="704850" cy="2476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fr-FR" sz="1100"/>
        </a:p>
      </cdr:txBody>
    </cdr:sp>
  </cdr:relSizeAnchor>
  <cdr:relSizeAnchor xmlns:cdr="http://schemas.openxmlformats.org/drawingml/2006/chartDrawing">
    <cdr:from>
      <cdr:x>0.83689</cdr:x>
      <cdr:y>0.85144</cdr:y>
    </cdr:from>
    <cdr:to>
      <cdr:x>0.9915</cdr:x>
      <cdr:y>0.96063</cdr:y>
    </cdr:to>
    <cdr:sp macro="" textlink="">
      <cdr:nvSpPr>
        <cdr:cNvPr id="9" name="TextBox 8"/>
        <cdr:cNvSpPr txBox="1"/>
      </cdr:nvSpPr>
      <cdr:spPr>
        <a:xfrm xmlns:a="http://schemas.openxmlformats.org/drawingml/2006/main">
          <a:off x="4105274" y="2578968"/>
          <a:ext cx="758404" cy="3307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fr-FR" sz="1100">
              <a:latin typeface="Times New Roman" panose="02020603050405020304" pitchFamily="18" charset="0"/>
              <a:cs typeface="Times New Roman" panose="02020603050405020304" pitchFamily="18" charset="0"/>
            </a:rPr>
            <a:t>South</a:t>
          </a:r>
        </a:p>
      </cdr:txBody>
    </cdr:sp>
  </cdr:relSizeAnchor>
</c:userShapes>
</file>

<file path=ppt/drawings/drawing2.xml><?xml version="1.0" encoding="utf-8"?>
<c:userShapes xmlns:c="http://schemas.openxmlformats.org/drawingml/2006/chart">
  <cdr:relSizeAnchor xmlns:cdr="http://schemas.openxmlformats.org/drawingml/2006/chartDrawing">
    <cdr:from>
      <cdr:x>0.52117</cdr:x>
      <cdr:y>0.14745</cdr:y>
    </cdr:from>
    <cdr:to>
      <cdr:x>0.52117</cdr:x>
      <cdr:y>0.3244</cdr:y>
    </cdr:to>
    <cdr:cxnSp macro="">
      <cdr:nvCxnSpPr>
        <cdr:cNvPr id="3" name="Straight Arrow Connector 2">
          <a:extLst xmlns:a="http://schemas.openxmlformats.org/drawingml/2006/main">
            <a:ext uri="{FF2B5EF4-FFF2-40B4-BE49-F238E27FC236}">
              <a16:creationId xmlns:a16="http://schemas.microsoft.com/office/drawing/2014/main" id="{24028D48-CFD1-36D6-AE23-847A938DBA25}"/>
            </a:ext>
          </a:extLst>
        </cdr:cNvPr>
        <cdr:cNvCxnSpPr/>
      </cdr:nvCxnSpPr>
      <cdr:spPr>
        <a:xfrm xmlns:a="http://schemas.openxmlformats.org/drawingml/2006/main">
          <a:off x="3308612" y="523874"/>
          <a:ext cx="0" cy="62865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0.34737</cdr:x>
      <cdr:y>0.12192</cdr:y>
    </cdr:from>
    <cdr:to>
      <cdr:x>0.53098</cdr:x>
      <cdr:y>0.19967</cdr:y>
    </cdr:to>
    <cdr:sp macro="" textlink="">
      <cdr:nvSpPr>
        <cdr:cNvPr id="5" name="TextBox 4"/>
        <cdr:cNvSpPr txBox="1"/>
      </cdr:nvSpPr>
      <cdr:spPr>
        <a:xfrm xmlns:a="http://schemas.openxmlformats.org/drawingml/2006/main">
          <a:off x="2289587" y="322834"/>
          <a:ext cx="1210229" cy="20587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fr-FR" sz="1100">
              <a:latin typeface="Times New Roman" panose="02020603050405020304" pitchFamily="18" charset="0"/>
              <a:cs typeface="Times New Roman" panose="02020603050405020304" pitchFamily="18" charset="0"/>
            </a:rPr>
            <a:t>UHS:</a:t>
          </a:r>
          <a:r>
            <a:rPr lang="fr-FR" sz="1100" baseline="0">
              <a:latin typeface="Times New Roman" panose="02020603050405020304" pitchFamily="18" charset="0"/>
              <a:cs typeface="Times New Roman" panose="02020603050405020304" pitchFamily="18" charset="0"/>
            </a:rPr>
            <a:t> - </a:t>
          </a:r>
          <a:r>
            <a:rPr lang="fr-FR" sz="1100" baseline="0">
              <a:solidFill>
                <a:schemeClr val="tx1"/>
              </a:solidFill>
              <a:latin typeface="Times New Roman" panose="02020603050405020304" pitchFamily="18" charset="0"/>
              <a:cs typeface="Times New Roman" panose="02020603050405020304" pitchFamily="18" charset="0"/>
            </a:rPr>
            <a:t>8 °C</a:t>
          </a:r>
          <a:endParaRPr lang="fr-FR" sz="1100">
            <a:solidFill>
              <a:schemeClr val="tx1"/>
            </a:solidFill>
            <a:latin typeface="Times New Roman" panose="02020603050405020304" pitchFamily="18" charset="0"/>
            <a:cs typeface="Times New Roman" panose="02020603050405020304" pitchFamily="18" charset="0"/>
          </a:endParaRPr>
        </a:p>
      </cdr:txBody>
    </cdr:sp>
  </cdr:relSizeAnchor>
  <cdr:relSizeAnchor xmlns:cdr="http://schemas.openxmlformats.org/drawingml/2006/chartDrawing">
    <cdr:from>
      <cdr:x>0.05776</cdr:x>
      <cdr:y>0.86863</cdr:y>
    </cdr:from>
    <cdr:to>
      <cdr:x>0.19128</cdr:x>
      <cdr:y>1</cdr:y>
    </cdr:to>
    <cdr:sp macro="" textlink="">
      <cdr:nvSpPr>
        <cdr:cNvPr id="6" name="TextBox 5"/>
        <cdr:cNvSpPr txBox="1"/>
      </cdr:nvSpPr>
      <cdr:spPr>
        <a:xfrm xmlns:a="http://schemas.openxmlformats.org/drawingml/2006/main">
          <a:off x="404920" y="2184256"/>
          <a:ext cx="935995" cy="33034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fr-FR" sz="1100" dirty="0">
              <a:latin typeface="Times New Roman" panose="02020603050405020304" pitchFamily="18" charset="0"/>
              <a:cs typeface="Times New Roman" panose="02020603050405020304" pitchFamily="18" charset="0"/>
            </a:rPr>
            <a:t>East</a:t>
          </a:r>
        </a:p>
      </cdr:txBody>
    </cdr:sp>
  </cdr:relSizeAnchor>
  <cdr:relSizeAnchor xmlns:cdr="http://schemas.openxmlformats.org/drawingml/2006/chartDrawing">
    <cdr:from>
      <cdr:x>0.88528</cdr:x>
      <cdr:y>0.86595</cdr:y>
    </cdr:from>
    <cdr:to>
      <cdr:x>0.9985</cdr:x>
      <cdr:y>0.97015</cdr:y>
    </cdr:to>
    <cdr:sp macro="" textlink="">
      <cdr:nvSpPr>
        <cdr:cNvPr id="7" name="TextBox 6"/>
        <cdr:cNvSpPr txBox="1"/>
      </cdr:nvSpPr>
      <cdr:spPr>
        <a:xfrm xmlns:a="http://schemas.openxmlformats.org/drawingml/2006/main">
          <a:off x="6206131" y="2177518"/>
          <a:ext cx="793753" cy="2620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fr-FR" sz="1100" dirty="0">
              <a:latin typeface="Times New Roman" panose="02020603050405020304" pitchFamily="18" charset="0"/>
              <a:cs typeface="Times New Roman" panose="02020603050405020304" pitchFamily="18" charset="0"/>
            </a:rPr>
            <a:t>West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D95DC-6A04-4F4B-B3D3-1804791D9966}" type="datetimeFigureOut">
              <a:rPr lang="fr-FR" smtClean="0"/>
              <a:t>11/09/2023</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0692A9-6ACC-4250-B7FD-F3516A070258}" type="slidenum">
              <a:rPr lang="fr-FR" smtClean="0"/>
              <a:t>‹#›</a:t>
            </a:fld>
            <a:endParaRPr lang="fr-FR"/>
          </a:p>
        </p:txBody>
      </p:sp>
    </p:spTree>
    <p:extLst>
      <p:ext uri="{BB962C8B-B14F-4D97-AF65-F5344CB8AC3E}">
        <p14:creationId xmlns:p14="http://schemas.microsoft.com/office/powerpoint/2010/main" val="260710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90692A9-6ACC-4250-B7FD-F3516A070258}" type="slidenum">
              <a:rPr lang="fr-FR" smtClean="0"/>
              <a:t>2</a:t>
            </a:fld>
            <a:endParaRPr lang="fr-FR"/>
          </a:p>
        </p:txBody>
      </p:sp>
    </p:spTree>
    <p:extLst>
      <p:ext uri="{BB962C8B-B14F-4D97-AF65-F5344CB8AC3E}">
        <p14:creationId xmlns:p14="http://schemas.microsoft.com/office/powerpoint/2010/main" val="2219085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90692A9-6ACC-4250-B7FD-F3516A070258}" type="slidenum">
              <a:rPr lang="fr-FR" smtClean="0"/>
              <a:t>3</a:t>
            </a:fld>
            <a:endParaRPr lang="fr-FR"/>
          </a:p>
        </p:txBody>
      </p:sp>
    </p:spTree>
    <p:extLst>
      <p:ext uri="{BB962C8B-B14F-4D97-AF65-F5344CB8AC3E}">
        <p14:creationId xmlns:p14="http://schemas.microsoft.com/office/powerpoint/2010/main" val="3814850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FF2617D-EBE3-E22D-FF73-56EBECAC6632}"/>
              </a:ext>
            </a:extLst>
          </p:cNvPr>
          <p:cNvSpPr>
            <a:spLocks noGrp="1" noRot="1" noChangeAspect="1" noChangeArrowheads="1" noTextEdit="1"/>
          </p:cNvSpPr>
          <p:nvPr>
            <p:ph type="sldImg"/>
          </p:nvPr>
        </p:nvSpPr>
        <p:spPr>
          <a:xfrm>
            <a:off x="1171575" y="688975"/>
            <a:ext cx="4679950" cy="3509963"/>
          </a:xfrm>
          <a:ln/>
        </p:spPr>
      </p:sp>
      <p:sp>
        <p:nvSpPr>
          <p:cNvPr id="16387" name="Rectangle 3">
            <a:extLst>
              <a:ext uri="{FF2B5EF4-FFF2-40B4-BE49-F238E27FC236}">
                <a16:creationId xmlns:a16="http://schemas.microsoft.com/office/drawing/2014/main" id="{72356F42-EA1F-AF29-6219-ED0BD717A441}"/>
              </a:ext>
            </a:extLst>
          </p:cNvPr>
          <p:cNvSpPr>
            <a:spLocks noGrp="1" noChangeArrowheads="1"/>
          </p:cNvSpPr>
          <p:nvPr>
            <p:ph type="body" idx="1"/>
          </p:nvPr>
        </p:nvSpPr>
        <p:spPr>
          <a:xfrm>
            <a:off x="914400" y="4425950"/>
            <a:ext cx="5192713" cy="419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We merged Landsat-based impervious surface and MODIS products within a Climate Modeling Grid (CMG) of 0.05° x 0.05° latitude-longitude to describe the urban and vegetation phenology over the continental United States.   We then use these data in the Simple Biosphere model to simulate the individual and combined response of each land cover class co-exiting in the grid. </a:t>
            </a:r>
          </a:p>
          <a:p>
            <a:endParaRPr lang="en-US" altLang="en-US">
              <a:latin typeface="Arial" panose="020B0604020202020204" pitchFamily="34" charset="0"/>
            </a:endParaRPr>
          </a:p>
          <a:p>
            <a:r>
              <a:rPr lang="en-US" altLang="en-US">
                <a:latin typeface="Arial" panose="020B0604020202020204" pitchFamily="34" charset="0"/>
              </a:rPr>
              <a:t>This methodology allows us to :</a:t>
            </a:r>
          </a:p>
          <a:p>
            <a:r>
              <a:rPr lang="en-US" altLang="en-US">
                <a:latin typeface="Arial" panose="020B0604020202020204" pitchFamily="34" charset="0"/>
              </a:rPr>
              <a:t>1- Capture the urban metabolism</a:t>
            </a:r>
          </a:p>
          <a:p>
            <a:r>
              <a:rPr lang="en-US" altLang="en-US">
                <a:latin typeface="Arial" panose="020B0604020202020204" pitchFamily="34" charset="0"/>
              </a:rPr>
              <a:t>2- describe urban ecosysteme within its non-urban (vegetated) surrounding</a:t>
            </a:r>
          </a:p>
          <a:p>
            <a:r>
              <a:rPr lang="en-US" altLang="en-US">
                <a:latin typeface="Arial" panose="020B0604020202020204" pitchFamily="34" charset="0"/>
              </a:rPr>
              <a:t>3-  develop a practical computing grid with available climatological drivers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figure: Vertical profile along the cross section at 17:00 of 2014-08-02 (GMT)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air temperature (K); </a:t>
            </a:r>
            <a:r>
              <a:rPr lang="en-US" altLang="zh-CN" dirty="0"/>
              <a:t>Contour</a:t>
            </a:r>
            <a:r>
              <a:rPr lang="en-US" dirty="0"/>
              <a:t>: z-wind component (m/s)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X-axis: from southwest to northeast along the cross section; Y-axis: height from 0-3000 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figure: remote sensing image of inner domain with 1km spatial resolution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polygons: urban boundary; black line: the cross section</a:t>
            </a:r>
          </a:p>
        </p:txBody>
      </p:sp>
      <p:sp>
        <p:nvSpPr>
          <p:cNvPr id="4" name="灯片编号占位符 3"/>
          <p:cNvSpPr>
            <a:spLocks noGrp="1"/>
          </p:cNvSpPr>
          <p:nvPr>
            <p:ph type="sldNum" sz="quarter" idx="5"/>
          </p:nvPr>
        </p:nvSpPr>
        <p:spPr/>
        <p:txBody>
          <a:bodyPr/>
          <a:lstStyle/>
          <a:p>
            <a:fld id="{766FC2B3-E124-407F-8F8A-51932298F727}" type="slidenum">
              <a:rPr lang="en-US" smtClean="0"/>
              <a:t>10</a:t>
            </a:fld>
            <a:endParaRPr lang="en-US" dirty="0"/>
          </a:p>
        </p:txBody>
      </p:sp>
    </p:spTree>
    <p:extLst>
      <p:ext uri="{BB962C8B-B14F-4D97-AF65-F5344CB8AC3E}">
        <p14:creationId xmlns:p14="http://schemas.microsoft.com/office/powerpoint/2010/main" val="3211003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figure: Horizontal temperature at the height of 0.5km at 17:00 of 2014-08-02 (GMT)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air temperature (K); arrows: wind vector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X-axis: from west to east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Y-axis: from south to north</a:t>
            </a:r>
          </a:p>
        </p:txBody>
      </p:sp>
      <p:sp>
        <p:nvSpPr>
          <p:cNvPr id="4" name="灯片编号占位符 3"/>
          <p:cNvSpPr>
            <a:spLocks noGrp="1"/>
          </p:cNvSpPr>
          <p:nvPr>
            <p:ph type="sldNum" sz="quarter" idx="5"/>
          </p:nvPr>
        </p:nvSpPr>
        <p:spPr/>
        <p:txBody>
          <a:bodyPr/>
          <a:lstStyle/>
          <a:p>
            <a:fld id="{766FC2B3-E124-407F-8F8A-51932298F727}" type="slidenum">
              <a:rPr lang="en-US" smtClean="0"/>
              <a:t>11</a:t>
            </a:fld>
            <a:endParaRPr lang="en-US" dirty="0"/>
          </a:p>
        </p:txBody>
      </p:sp>
    </p:spTree>
    <p:extLst>
      <p:ext uri="{BB962C8B-B14F-4D97-AF65-F5344CB8AC3E}">
        <p14:creationId xmlns:p14="http://schemas.microsoft.com/office/powerpoint/2010/main" val="189378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790692A9-6ACC-4250-B7FD-F3516A070258}" type="slidenum">
              <a:rPr lang="fr-FR" smtClean="0"/>
              <a:t>12</a:t>
            </a:fld>
            <a:endParaRPr lang="fr-FR"/>
          </a:p>
        </p:txBody>
      </p:sp>
    </p:spTree>
    <p:extLst>
      <p:ext uri="{BB962C8B-B14F-4D97-AF65-F5344CB8AC3E}">
        <p14:creationId xmlns:p14="http://schemas.microsoft.com/office/powerpoint/2010/main" val="1996428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359807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390916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353452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687088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248665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296538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39518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3602186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20963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1702118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D30F7B-BF88-4D30-B18E-82E8F987D10D}" type="datetimeFigureOut">
              <a:rPr lang="en-US" smtClean="0"/>
              <a:t>9/11/2023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9638DA0-459A-4922-A093-8AED726FD164}" type="slidenum">
              <a:rPr lang="en-US" smtClean="0"/>
              <a:t>‹#›</a:t>
            </a:fld>
            <a:endParaRPr lang="en-US" dirty="0"/>
          </a:p>
        </p:txBody>
      </p:sp>
    </p:spTree>
    <p:extLst>
      <p:ext uri="{BB962C8B-B14F-4D97-AF65-F5344CB8AC3E}">
        <p14:creationId xmlns:p14="http://schemas.microsoft.com/office/powerpoint/2010/main" val="895912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1000">
              <a:srgbClr val="000000">
                <a:lumMod val="93000"/>
              </a:srgbClr>
            </a:gs>
            <a:gs pos="100000">
              <a:srgbClr val="5A77A9"/>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30F7B-BF88-4D30-B18E-82E8F987D10D}" type="datetimeFigureOut">
              <a:rPr lang="en-US" smtClean="0"/>
              <a:t>9/11/2023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638DA0-459A-4922-A093-8AED726FD164}" type="slidenum">
              <a:rPr lang="en-US" smtClean="0"/>
              <a:t>‹#›</a:t>
            </a:fld>
            <a:endParaRPr lang="en-US" dirty="0"/>
          </a:p>
        </p:txBody>
      </p:sp>
    </p:spTree>
    <p:extLst>
      <p:ext uri="{BB962C8B-B14F-4D97-AF65-F5344CB8AC3E}">
        <p14:creationId xmlns:p14="http://schemas.microsoft.com/office/powerpoint/2010/main" val="368884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2.jpe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emf"/><Relationship Id="rId2" Type="http://schemas.openxmlformats.org/officeDocument/2006/relationships/image" Target="../media/image22.emf"/><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emf"/><Relationship Id="rId4" Type="http://schemas.openxmlformats.org/officeDocument/2006/relationships/image" Target="../media/image24.jpeg"/><Relationship Id="rId9"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E974A2E9-4CC3-A986-5B90-191D266612E5}"/>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nvGrpSpPr>
          <p:cNvPr id="11" name="Group 1">
            <a:extLst>
              <a:ext uri="{FF2B5EF4-FFF2-40B4-BE49-F238E27FC236}">
                <a16:creationId xmlns:a16="http://schemas.microsoft.com/office/drawing/2014/main" id="{A1364F83-E8CC-FFA7-FD64-DFE4CD59A765}"/>
              </a:ext>
            </a:extLst>
          </p:cNvPr>
          <p:cNvGrpSpPr>
            <a:grpSpLocks/>
          </p:cNvGrpSpPr>
          <p:nvPr/>
        </p:nvGrpSpPr>
        <p:grpSpPr bwMode="auto">
          <a:xfrm>
            <a:off x="0" y="2"/>
            <a:ext cx="9143999" cy="631823"/>
            <a:chOff x="0" y="2"/>
            <a:chExt cx="9144649" cy="632296"/>
          </a:xfrm>
        </p:grpSpPr>
        <p:sp>
          <p:nvSpPr>
            <p:cNvPr id="12" name="TextBox 8">
              <a:extLst>
                <a:ext uri="{FF2B5EF4-FFF2-40B4-BE49-F238E27FC236}">
                  <a16:creationId xmlns:a16="http://schemas.microsoft.com/office/drawing/2014/main" id="{AC1E2579-7FC7-ECF3-25A2-FC68F0E50A3B}"/>
                </a:ext>
              </a:extLst>
            </p:cNvPr>
            <p:cNvSpPr txBox="1">
              <a:spLocks noChangeArrowheads="1"/>
            </p:cNvSpPr>
            <p:nvPr/>
          </p:nvSpPr>
          <p:spPr bwMode="auto">
            <a:xfrm>
              <a:off x="2151242" y="76945"/>
              <a:ext cx="4499640" cy="46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13" name="Group 8">
              <a:extLst>
                <a:ext uri="{FF2B5EF4-FFF2-40B4-BE49-F238E27FC236}">
                  <a16:creationId xmlns:a16="http://schemas.microsoft.com/office/drawing/2014/main" id="{DF8E828E-7F65-DDBD-1EBC-FD20867501BC}"/>
                </a:ext>
              </a:extLst>
            </p:cNvPr>
            <p:cNvGrpSpPr>
              <a:grpSpLocks/>
            </p:cNvGrpSpPr>
            <p:nvPr/>
          </p:nvGrpSpPr>
          <p:grpSpPr bwMode="auto">
            <a:xfrm>
              <a:off x="0" y="2"/>
              <a:ext cx="9144649" cy="632296"/>
              <a:chOff x="2" y="2"/>
              <a:chExt cx="9144647" cy="669991"/>
            </a:xfrm>
          </p:grpSpPr>
          <p:pic>
            <p:nvPicPr>
              <p:cNvPr id="14" name="Picture 1">
                <a:extLst>
                  <a:ext uri="{FF2B5EF4-FFF2-40B4-BE49-F238E27FC236}">
                    <a16:creationId xmlns:a16="http://schemas.microsoft.com/office/drawing/2014/main" id="{59CFCA77-C512-1723-5356-1EFB2BA3046E}"/>
                  </a:ext>
                </a:extLst>
              </p:cNvPr>
              <p:cNvPicPr>
                <a:picLocks noChangeAspect="1"/>
              </p:cNvPicPr>
              <p:nvPr/>
            </p:nvPicPr>
            <p:blipFill>
              <a:blip r:embed="rId2">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a:extLst>
                  <a:ext uri="{FF2B5EF4-FFF2-40B4-BE49-F238E27FC236}">
                    <a16:creationId xmlns:a16="http://schemas.microsoft.com/office/drawing/2014/main" id="{4B44F101-6003-9BFF-FC5F-41D3A4F73E4B}"/>
                  </a:ext>
                </a:extLst>
              </p:cNvPr>
              <p:cNvSpPr>
                <a:spLocks noChangeArrowheads="1"/>
              </p:cNvSpPr>
              <p:nvPr/>
            </p:nvSpPr>
            <p:spPr bwMode="auto">
              <a:xfrm>
                <a:off x="8321040" y="88063"/>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grpSp>
      <p:sp>
        <p:nvSpPr>
          <p:cNvPr id="16" name="TextBox 15">
            <a:extLst>
              <a:ext uri="{FF2B5EF4-FFF2-40B4-BE49-F238E27FC236}">
                <a16:creationId xmlns:a16="http://schemas.microsoft.com/office/drawing/2014/main" id="{0BE3BE80-6B10-1891-510B-C3F63F30F989}"/>
              </a:ext>
            </a:extLst>
          </p:cNvPr>
          <p:cNvSpPr txBox="1"/>
          <p:nvPr/>
        </p:nvSpPr>
        <p:spPr>
          <a:xfrm>
            <a:off x="296411" y="804135"/>
            <a:ext cx="8313576" cy="6647974"/>
          </a:xfrm>
          <a:prstGeom prst="rect">
            <a:avLst/>
          </a:prstGeom>
          <a:noFill/>
        </p:spPr>
        <p:txBody>
          <a:bodyPr wrap="square">
            <a:spAutoFit/>
          </a:bodyPr>
          <a:lstStyle/>
          <a:p>
            <a:pPr algn="ctr"/>
            <a:r>
              <a:rPr lang="en-US" sz="2000" b="1" i="0" u="none" strike="noStrike" baseline="0" dirty="0">
                <a:solidFill>
                  <a:schemeClr val="bg1"/>
                </a:solidFill>
                <a:latin typeface="TimesNewRomanPS-BoldMT"/>
              </a:rPr>
              <a:t>Assessing the impact of urban land conversion on local and regional surface climate and its socio-economic consequence</a:t>
            </a:r>
          </a:p>
          <a:p>
            <a:pPr algn="ctr"/>
            <a:endParaRPr lang="en-US" sz="2000" b="1" i="0" u="none" strike="noStrike" baseline="0" dirty="0">
              <a:solidFill>
                <a:schemeClr val="bg1"/>
              </a:solidFill>
              <a:latin typeface="TimesNewRomanPS-BoldMT"/>
            </a:endParaRPr>
          </a:p>
          <a:p>
            <a:pPr algn="ctr"/>
            <a:endParaRPr lang="en-US" b="1" i="0" strike="noStrike" baseline="0" dirty="0">
              <a:solidFill>
                <a:schemeClr val="bg1"/>
              </a:solidFill>
              <a:latin typeface="TimesNewRomanPS-BoldMT"/>
            </a:endParaRPr>
          </a:p>
          <a:p>
            <a:pPr algn="ctr"/>
            <a:r>
              <a:rPr lang="en-US" b="1" dirty="0">
                <a:solidFill>
                  <a:srgbClr val="FFFF00"/>
                </a:solidFill>
                <a:latin typeface="TimesNewRomanPSMT"/>
              </a:rPr>
              <a:t>Team Members</a:t>
            </a:r>
          </a:p>
          <a:p>
            <a:pPr algn="ctr"/>
            <a:endParaRPr lang="en-US" b="0" i="0" u="none" strike="noStrike" baseline="0" dirty="0">
              <a:solidFill>
                <a:schemeClr val="bg1"/>
              </a:solidFill>
              <a:latin typeface="TimesNewRomanPSMT"/>
            </a:endParaRPr>
          </a:p>
          <a:p>
            <a:pPr algn="ctr"/>
            <a:r>
              <a:rPr lang="en-US" b="0" i="0" u="none" strike="noStrike" baseline="0" dirty="0">
                <a:solidFill>
                  <a:srgbClr val="FFFF00"/>
                </a:solidFill>
                <a:latin typeface="TimesNewRomanPSMT"/>
              </a:rPr>
              <a:t>Alexey N. Shiklomanov </a:t>
            </a:r>
            <a:r>
              <a:rPr lang="en-US" b="0" i="0" u="none" strike="noStrike" baseline="0" dirty="0">
                <a:solidFill>
                  <a:schemeClr val="bg1"/>
                </a:solidFill>
                <a:latin typeface="TimesNewRomanPSMT"/>
              </a:rPr>
              <a:t>(PI), NASA Goddard Space Flight Center</a:t>
            </a:r>
            <a:endParaRPr lang="en-US" b="1" u="sng" dirty="0">
              <a:solidFill>
                <a:srgbClr val="FFFF00"/>
              </a:solidFill>
              <a:latin typeface="TimesNewRomanPSMT"/>
            </a:endParaRPr>
          </a:p>
          <a:p>
            <a:pPr algn="ctr"/>
            <a:r>
              <a:rPr lang="en-US" b="0" i="0" u="none" strike="noStrike" baseline="0" dirty="0">
                <a:solidFill>
                  <a:srgbClr val="FFFF00"/>
                </a:solidFill>
                <a:latin typeface="TimesNewRomanPSMT"/>
              </a:rPr>
              <a:t>Zarrar Khan</a:t>
            </a:r>
            <a:r>
              <a:rPr lang="en-US" b="0" i="0" u="none" strike="noStrike" baseline="0" dirty="0">
                <a:solidFill>
                  <a:schemeClr val="bg1"/>
                </a:solidFill>
                <a:latin typeface="TimesNewRomanPSMT"/>
              </a:rPr>
              <a:t> (Co-I), Pacific Northwest National Laboratory</a:t>
            </a:r>
          </a:p>
          <a:p>
            <a:pPr algn="ctr"/>
            <a:r>
              <a:rPr lang="en-US" b="0" i="0" u="none" strike="noStrike" baseline="0" dirty="0">
                <a:solidFill>
                  <a:srgbClr val="FFFF00"/>
                </a:solidFill>
                <a:latin typeface="TimesNewRomanPSMT"/>
              </a:rPr>
              <a:t>Tao Zhang </a:t>
            </a:r>
            <a:r>
              <a:rPr lang="en-US" b="0" i="0" u="none" strike="noStrike" baseline="0" dirty="0">
                <a:solidFill>
                  <a:schemeClr val="bg1"/>
                </a:solidFill>
                <a:latin typeface="TimesNewRomanPSMT"/>
              </a:rPr>
              <a:t>(</a:t>
            </a:r>
            <a:r>
              <a:rPr lang="en-US" i="0" u="none" strike="noStrike" baseline="0" dirty="0">
                <a:solidFill>
                  <a:schemeClr val="bg1"/>
                </a:solidFill>
                <a:latin typeface="TimesNewRomanPSMT"/>
              </a:rPr>
              <a:t>Co-I), Iowa State University</a:t>
            </a:r>
          </a:p>
          <a:p>
            <a:pPr algn="ctr"/>
            <a:endParaRPr lang="en-US" i="0" u="none" strike="noStrike" baseline="0" dirty="0">
              <a:solidFill>
                <a:schemeClr val="bg1"/>
              </a:solidFill>
              <a:latin typeface="TimesNewRomanPSMT"/>
            </a:endParaRPr>
          </a:p>
          <a:p>
            <a:pPr algn="ctr"/>
            <a:r>
              <a:rPr lang="en-US" b="1" i="0" u="none" strike="noStrike" baseline="0" dirty="0">
                <a:solidFill>
                  <a:srgbClr val="FFFF00"/>
                </a:solidFill>
                <a:latin typeface="TimesNewRomanPSMT"/>
              </a:rPr>
              <a:t>Collaborators</a:t>
            </a:r>
            <a:r>
              <a:rPr lang="en-US" i="0" u="none" strike="noStrike" baseline="0" dirty="0">
                <a:solidFill>
                  <a:schemeClr val="bg1"/>
                </a:solidFill>
                <a:latin typeface="TimesNewRomanPSMT"/>
              </a:rPr>
              <a:t> </a:t>
            </a:r>
          </a:p>
          <a:p>
            <a:pPr algn="ctr"/>
            <a:endParaRPr lang="en-US" b="0" i="0" u="none" strike="noStrike" baseline="0" dirty="0">
              <a:solidFill>
                <a:schemeClr val="bg1"/>
              </a:solidFill>
              <a:latin typeface="TimesNewRomanPSMT"/>
            </a:endParaRPr>
          </a:p>
          <a:p>
            <a:pPr algn="ctr"/>
            <a:r>
              <a:rPr lang="en-US" b="0" i="0" u="none" strike="noStrike" baseline="0" dirty="0">
                <a:solidFill>
                  <a:srgbClr val="FFFF00"/>
                </a:solidFill>
                <a:latin typeface="TimesNewRomanPSMT"/>
              </a:rPr>
              <a:t>Lahouari Bounoua </a:t>
            </a:r>
            <a:r>
              <a:rPr lang="en-US" b="0" i="0" u="none" strike="noStrike" baseline="0" dirty="0">
                <a:solidFill>
                  <a:schemeClr val="bg1"/>
                </a:solidFill>
                <a:latin typeface="TimesNewRomanPSMT"/>
              </a:rPr>
              <a:t>(New PI), NASA Goddard Space Flight Center</a:t>
            </a:r>
          </a:p>
          <a:p>
            <a:pPr algn="ctr"/>
            <a:r>
              <a:rPr lang="en-US" dirty="0">
                <a:solidFill>
                  <a:srgbClr val="FFFF00"/>
                </a:solidFill>
                <a:latin typeface="TimesNewRomanPSMT"/>
              </a:rPr>
              <a:t>Yuyu Zhou</a:t>
            </a:r>
            <a:r>
              <a:rPr lang="en-US" dirty="0">
                <a:solidFill>
                  <a:schemeClr val="bg1"/>
                </a:solidFill>
                <a:latin typeface="TimesNewRomanPSMT"/>
              </a:rPr>
              <a:t>, Iowa State University</a:t>
            </a:r>
          </a:p>
          <a:p>
            <a:pPr algn="ctr"/>
            <a:r>
              <a:rPr lang="en-US" dirty="0">
                <a:solidFill>
                  <a:srgbClr val="FFFF00"/>
                </a:solidFill>
                <a:latin typeface="TimesNewRomanPSMT"/>
              </a:rPr>
              <a:t>Hicham Bahi </a:t>
            </a:r>
            <a:r>
              <a:rPr lang="en-US" dirty="0">
                <a:solidFill>
                  <a:schemeClr val="bg1"/>
                </a:solidFill>
                <a:latin typeface="TimesNewRomanPSMT"/>
              </a:rPr>
              <a:t>(Mohamed VI Polytechnic University)</a:t>
            </a:r>
          </a:p>
          <a:p>
            <a:pPr algn="ctr"/>
            <a:r>
              <a:rPr lang="en-US" dirty="0">
                <a:solidFill>
                  <a:srgbClr val="FFFF00"/>
                </a:solidFill>
                <a:latin typeface="TimesNewRomanPSMT"/>
              </a:rPr>
              <a:t>Mohamed Yacoubi </a:t>
            </a:r>
            <a:r>
              <a:rPr lang="en-US" dirty="0">
                <a:solidFill>
                  <a:schemeClr val="bg1"/>
                </a:solidFill>
                <a:latin typeface="TimesNewRomanPSMT"/>
              </a:rPr>
              <a:t>(University of Marrakech)  </a:t>
            </a:r>
          </a:p>
          <a:p>
            <a:pPr algn="ctr"/>
            <a:endParaRPr lang="en-US" dirty="0">
              <a:solidFill>
                <a:schemeClr val="bg1"/>
              </a:solidFill>
              <a:latin typeface="TimesNewRomanPSMT"/>
            </a:endParaRPr>
          </a:p>
          <a:p>
            <a:pPr algn="ctr"/>
            <a:r>
              <a:rPr lang="en-US" dirty="0" err="1">
                <a:solidFill>
                  <a:srgbClr val="FFFF00"/>
                </a:solidFill>
                <a:latin typeface="TimesNewRomanPSMT"/>
              </a:rPr>
              <a:t>Mengqi</a:t>
            </a:r>
            <a:r>
              <a:rPr lang="en-US" dirty="0">
                <a:solidFill>
                  <a:srgbClr val="FFFF00"/>
                </a:solidFill>
                <a:latin typeface="TimesNewRomanPSMT"/>
              </a:rPr>
              <a:t> Zhao </a:t>
            </a:r>
            <a:r>
              <a:rPr lang="en-US" dirty="0">
                <a:solidFill>
                  <a:schemeClr val="bg1"/>
                </a:solidFill>
                <a:latin typeface="TimesNewRomanPSMT"/>
              </a:rPr>
              <a:t>(</a:t>
            </a:r>
            <a:r>
              <a:rPr lang="en-US" b="0" i="0" u="none" strike="noStrike" baseline="0" dirty="0">
                <a:solidFill>
                  <a:schemeClr val="bg1"/>
                </a:solidFill>
                <a:latin typeface="TimesNewRomanPSMT"/>
              </a:rPr>
              <a:t>Pacific Northwest National Laboratory)</a:t>
            </a:r>
          </a:p>
          <a:p>
            <a:pPr algn="ctr"/>
            <a:r>
              <a:rPr lang="en-US" b="0" i="0" u="none" strike="noStrike" baseline="0" dirty="0">
                <a:solidFill>
                  <a:srgbClr val="FFFF00"/>
                </a:solidFill>
                <a:latin typeface="TimesNewRomanPSMT"/>
              </a:rPr>
              <a:t>Joseph Nigro</a:t>
            </a:r>
            <a:r>
              <a:rPr lang="en-US" dirty="0">
                <a:solidFill>
                  <a:srgbClr val="FFFF00"/>
                </a:solidFill>
                <a:latin typeface="TimesNewRomanPSMT"/>
              </a:rPr>
              <a:t> </a:t>
            </a:r>
            <a:r>
              <a:rPr lang="en-US" dirty="0">
                <a:solidFill>
                  <a:schemeClr val="bg1"/>
                </a:solidFill>
                <a:latin typeface="TimesNewRomanPSMT"/>
              </a:rPr>
              <a:t>(</a:t>
            </a:r>
            <a:r>
              <a:rPr lang="en-US" b="0" i="0" u="none" strike="noStrike" baseline="0" dirty="0">
                <a:solidFill>
                  <a:schemeClr val="bg1"/>
                </a:solidFill>
                <a:latin typeface="TimesNewRomanPSMT"/>
              </a:rPr>
              <a:t>Science Systems and Applications, Inc.)</a:t>
            </a:r>
          </a:p>
          <a:p>
            <a:pPr algn="ctr"/>
            <a:endParaRPr lang="en-US" dirty="0">
              <a:solidFill>
                <a:schemeClr val="bg1"/>
              </a:solidFill>
              <a:latin typeface="TimesNewRomanPSMT"/>
            </a:endParaRPr>
          </a:p>
          <a:p>
            <a:pPr algn="ctr"/>
            <a:endParaRPr lang="en-US" b="0" i="0" u="none" strike="noStrike" baseline="0" dirty="0">
              <a:solidFill>
                <a:schemeClr val="bg1"/>
              </a:solidFill>
              <a:latin typeface="TimesNewRomanPSMT"/>
            </a:endParaRPr>
          </a:p>
          <a:p>
            <a:pPr algn="ctr"/>
            <a:endParaRPr lang="en-US" sz="2000" dirty="0">
              <a:solidFill>
                <a:schemeClr val="bg1"/>
              </a:solidFill>
              <a:latin typeface="TimesNewRomanPSMT"/>
            </a:endParaRPr>
          </a:p>
          <a:p>
            <a:pPr algn="ctr"/>
            <a:endParaRPr lang="en-US" sz="2000" dirty="0">
              <a:solidFill>
                <a:schemeClr val="bg1"/>
              </a:solidFill>
            </a:endParaRPr>
          </a:p>
        </p:txBody>
      </p:sp>
      <p:sp>
        <p:nvSpPr>
          <p:cNvPr id="2" name="TextBox 1">
            <a:extLst>
              <a:ext uri="{FF2B5EF4-FFF2-40B4-BE49-F238E27FC236}">
                <a16:creationId xmlns:a16="http://schemas.microsoft.com/office/drawing/2014/main" id="{7399D8EE-43E4-B386-B43A-E661CD9CF386}"/>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292192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911B9DC-1DB1-4F12-90E7-7375FBD21DE7}"/>
              </a:ext>
            </a:extLst>
          </p:cNvPr>
          <p:cNvPicPr>
            <a:picLocks noChangeAspect="1"/>
          </p:cNvPicPr>
          <p:nvPr/>
        </p:nvPicPr>
        <p:blipFill>
          <a:blip r:embed="rId3"/>
          <a:stretch>
            <a:fillRect/>
          </a:stretch>
        </p:blipFill>
        <p:spPr>
          <a:xfrm>
            <a:off x="5296805" y="2120318"/>
            <a:ext cx="3402821" cy="2583392"/>
          </a:xfrm>
          <a:prstGeom prst="rect">
            <a:avLst/>
          </a:prstGeom>
          <a:ln w="19050">
            <a:solidFill>
              <a:srgbClr val="FF0000"/>
            </a:solidFill>
          </a:ln>
        </p:spPr>
      </p:pic>
      <p:pic>
        <p:nvPicPr>
          <p:cNvPr id="5" name="图片 4">
            <a:extLst>
              <a:ext uri="{FF2B5EF4-FFF2-40B4-BE49-F238E27FC236}">
                <a16:creationId xmlns:a16="http://schemas.microsoft.com/office/drawing/2014/main" id="{23C15229-6BE2-473B-B1C1-DA9EC8E9EEAA}"/>
              </a:ext>
            </a:extLst>
          </p:cNvPr>
          <p:cNvPicPr>
            <a:picLocks noChangeAspect="1"/>
          </p:cNvPicPr>
          <p:nvPr/>
        </p:nvPicPr>
        <p:blipFill rotWithShape="1">
          <a:blip r:embed="rId4">
            <a:extLst>
              <a:ext uri="{28A0092B-C50C-407E-A947-70E740481C1C}">
                <a14:useLocalDpi xmlns:a14="http://schemas.microsoft.com/office/drawing/2010/main" val="0"/>
              </a:ext>
            </a:extLst>
          </a:blip>
          <a:srcRect l="4955" t="-227" r="-1" b="12557"/>
          <a:stretch/>
        </p:blipFill>
        <p:spPr>
          <a:xfrm>
            <a:off x="369906" y="1125416"/>
            <a:ext cx="4888667" cy="5298830"/>
          </a:xfrm>
          <a:prstGeom prst="rect">
            <a:avLst/>
          </a:prstGeom>
        </p:spPr>
      </p:pic>
      <p:sp>
        <p:nvSpPr>
          <p:cNvPr id="22" name="文本框 21">
            <a:extLst>
              <a:ext uri="{FF2B5EF4-FFF2-40B4-BE49-F238E27FC236}">
                <a16:creationId xmlns:a16="http://schemas.microsoft.com/office/drawing/2014/main" id="{231DA7FF-85C2-4EC7-847F-773F1D961451}"/>
              </a:ext>
            </a:extLst>
          </p:cNvPr>
          <p:cNvSpPr txBox="1"/>
          <p:nvPr/>
        </p:nvSpPr>
        <p:spPr>
          <a:xfrm rot="19692084">
            <a:off x="5882922" y="2276580"/>
            <a:ext cx="1120307" cy="300082"/>
          </a:xfrm>
          <a:prstGeom prst="rect">
            <a:avLst/>
          </a:prstGeom>
          <a:noFill/>
        </p:spPr>
        <p:txBody>
          <a:bodyPr wrap="none" rtlCol="0">
            <a:spAutoFit/>
          </a:bodyPr>
          <a:lstStyle/>
          <a:p>
            <a:r>
              <a:rPr lang="en-US" sz="1350" b="1" dirty="0">
                <a:solidFill>
                  <a:schemeClr val="bg1"/>
                </a:solidFill>
              </a:rPr>
              <a:t>Cross section</a:t>
            </a:r>
          </a:p>
        </p:txBody>
      </p:sp>
      <p:grpSp>
        <p:nvGrpSpPr>
          <p:cNvPr id="4" name="Group 8">
            <a:extLst>
              <a:ext uri="{FF2B5EF4-FFF2-40B4-BE49-F238E27FC236}">
                <a16:creationId xmlns:a16="http://schemas.microsoft.com/office/drawing/2014/main" id="{69B2520C-7CD0-2142-EE66-36BF7BF499B8}"/>
              </a:ext>
            </a:extLst>
          </p:cNvPr>
          <p:cNvGrpSpPr>
            <a:grpSpLocks/>
          </p:cNvGrpSpPr>
          <p:nvPr/>
        </p:nvGrpSpPr>
        <p:grpSpPr bwMode="auto">
          <a:xfrm>
            <a:off x="0" y="2"/>
            <a:ext cx="9143999" cy="631823"/>
            <a:chOff x="2" y="2"/>
            <a:chExt cx="9144647" cy="669991"/>
          </a:xfrm>
        </p:grpSpPr>
        <p:pic>
          <p:nvPicPr>
            <p:cNvPr id="6" name="Picture 1">
              <a:extLst>
                <a:ext uri="{FF2B5EF4-FFF2-40B4-BE49-F238E27FC236}">
                  <a16:creationId xmlns:a16="http://schemas.microsoft.com/office/drawing/2014/main" id="{44B9F278-A1F7-21E1-E1B3-CE567B105793}"/>
                </a:ext>
              </a:extLst>
            </p:cNvPr>
            <p:cNvPicPr>
              <a:picLocks noChangeAspect="1"/>
            </p:cNvPicPr>
            <p:nvPr/>
          </p:nvPicPr>
          <p:blipFill>
            <a:blip r:embed="rId5">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0">
              <a:extLst>
                <a:ext uri="{FF2B5EF4-FFF2-40B4-BE49-F238E27FC236}">
                  <a16:creationId xmlns:a16="http://schemas.microsoft.com/office/drawing/2014/main" id="{DF7B23CD-9FC9-5B9E-4D24-A14570E40DFD}"/>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sp>
        <p:nvSpPr>
          <p:cNvPr id="8" name="TextBox 8">
            <a:extLst>
              <a:ext uri="{FF2B5EF4-FFF2-40B4-BE49-F238E27FC236}">
                <a16:creationId xmlns:a16="http://schemas.microsoft.com/office/drawing/2014/main" id="{48C95F36-A357-E036-F9D8-36C338AA549F}"/>
              </a:ext>
            </a:extLst>
          </p:cNvPr>
          <p:cNvSpPr txBox="1">
            <a:spLocks noChangeArrowheads="1"/>
          </p:cNvSpPr>
          <p:nvPr/>
        </p:nvSpPr>
        <p:spPr bwMode="auto">
          <a:xfrm>
            <a:off x="2390931" y="76887"/>
            <a:ext cx="425947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sp>
        <p:nvSpPr>
          <p:cNvPr id="10" name="TextBox 9">
            <a:extLst>
              <a:ext uri="{FF2B5EF4-FFF2-40B4-BE49-F238E27FC236}">
                <a16:creationId xmlns:a16="http://schemas.microsoft.com/office/drawing/2014/main" id="{B236F616-BEE0-B692-AD17-9BF0E069747B}"/>
              </a:ext>
            </a:extLst>
          </p:cNvPr>
          <p:cNvSpPr txBox="1"/>
          <p:nvPr/>
        </p:nvSpPr>
        <p:spPr>
          <a:xfrm>
            <a:off x="2426215" y="631825"/>
            <a:ext cx="4572000" cy="369332"/>
          </a:xfrm>
          <a:prstGeom prst="rect">
            <a:avLst/>
          </a:prstGeom>
          <a:noFill/>
        </p:spPr>
        <p:txBody>
          <a:bodyPr wrap="square">
            <a:spAutoFit/>
          </a:bodyPr>
          <a:lstStyle/>
          <a:p>
            <a:pPr algn="ctr"/>
            <a:r>
              <a:rPr lang="en-US" b="1" i="0" u="none" strike="noStrike" baseline="0" dirty="0">
                <a:solidFill>
                  <a:srgbClr val="FFFF00"/>
                </a:solidFill>
                <a:latin typeface="Times New Roman" panose="02020603050405020304" pitchFamily="18" charset="0"/>
                <a:cs typeface="Times New Roman" panose="02020603050405020304" pitchFamily="18" charset="0"/>
              </a:rPr>
              <a:t>Preliminary results task2</a:t>
            </a:r>
          </a:p>
        </p:txBody>
      </p:sp>
      <p:sp>
        <p:nvSpPr>
          <p:cNvPr id="11" name="文本框 21">
            <a:extLst>
              <a:ext uri="{FF2B5EF4-FFF2-40B4-BE49-F238E27FC236}">
                <a16:creationId xmlns:a16="http://schemas.microsoft.com/office/drawing/2014/main" id="{4B04820D-07B4-8C6B-58B0-5FBD9568F47D}"/>
              </a:ext>
            </a:extLst>
          </p:cNvPr>
          <p:cNvSpPr txBox="1"/>
          <p:nvPr/>
        </p:nvSpPr>
        <p:spPr>
          <a:xfrm rot="19692084">
            <a:off x="5321142" y="3453534"/>
            <a:ext cx="985141" cy="300082"/>
          </a:xfrm>
          <a:prstGeom prst="rect">
            <a:avLst/>
          </a:prstGeom>
          <a:noFill/>
        </p:spPr>
        <p:txBody>
          <a:bodyPr wrap="none" rtlCol="0">
            <a:spAutoFit/>
          </a:bodyPr>
          <a:lstStyle/>
          <a:p>
            <a:r>
              <a:rPr lang="en-US" sz="1350" b="1" dirty="0">
                <a:solidFill>
                  <a:schemeClr val="bg1"/>
                </a:solidFill>
              </a:rPr>
              <a:t>Casablanca</a:t>
            </a:r>
          </a:p>
        </p:txBody>
      </p:sp>
      <p:sp>
        <p:nvSpPr>
          <p:cNvPr id="14" name="文本框 21">
            <a:extLst>
              <a:ext uri="{FF2B5EF4-FFF2-40B4-BE49-F238E27FC236}">
                <a16:creationId xmlns:a16="http://schemas.microsoft.com/office/drawing/2014/main" id="{A8C2AEDD-4441-C000-2B00-6D995CDFE85B}"/>
              </a:ext>
            </a:extLst>
          </p:cNvPr>
          <p:cNvSpPr txBox="1"/>
          <p:nvPr/>
        </p:nvSpPr>
        <p:spPr>
          <a:xfrm rot="19692084">
            <a:off x="7326052" y="2464998"/>
            <a:ext cx="603050" cy="300082"/>
          </a:xfrm>
          <a:prstGeom prst="rect">
            <a:avLst/>
          </a:prstGeom>
          <a:noFill/>
        </p:spPr>
        <p:txBody>
          <a:bodyPr wrap="none" rtlCol="0">
            <a:spAutoFit/>
          </a:bodyPr>
          <a:lstStyle/>
          <a:p>
            <a:r>
              <a:rPr lang="en-US" sz="1350" b="1" dirty="0">
                <a:solidFill>
                  <a:schemeClr val="bg1"/>
                </a:solidFill>
              </a:rPr>
              <a:t>Rabat</a:t>
            </a:r>
          </a:p>
        </p:txBody>
      </p:sp>
      <p:sp>
        <p:nvSpPr>
          <p:cNvPr id="3" name="TextBox 2">
            <a:extLst>
              <a:ext uri="{FF2B5EF4-FFF2-40B4-BE49-F238E27FC236}">
                <a16:creationId xmlns:a16="http://schemas.microsoft.com/office/drawing/2014/main" id="{A78CE334-3975-7EFF-A29A-661486F75EF2}"/>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388530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C15229-6BE2-473B-B1C1-DA9EC8E9EEAA}"/>
              </a:ext>
            </a:extLst>
          </p:cNvPr>
          <p:cNvPicPr>
            <a:picLocks noChangeAspect="1"/>
          </p:cNvPicPr>
          <p:nvPr/>
        </p:nvPicPr>
        <p:blipFill rotWithShape="1">
          <a:blip r:embed="rId3">
            <a:extLst>
              <a:ext uri="{28A0092B-C50C-407E-A947-70E740481C1C}">
                <a14:useLocalDpi xmlns:a14="http://schemas.microsoft.com/office/drawing/2010/main" val="0"/>
              </a:ext>
            </a:extLst>
          </a:blip>
          <a:srcRect l="8626" r="5694" b="9259"/>
          <a:stretch/>
        </p:blipFill>
        <p:spPr>
          <a:xfrm>
            <a:off x="390694" y="1759724"/>
            <a:ext cx="4406959" cy="4667290"/>
          </a:xfrm>
          <a:prstGeom prst="rect">
            <a:avLst/>
          </a:prstGeom>
        </p:spPr>
      </p:pic>
      <p:sp>
        <p:nvSpPr>
          <p:cNvPr id="4" name="文本框 3">
            <a:extLst>
              <a:ext uri="{FF2B5EF4-FFF2-40B4-BE49-F238E27FC236}">
                <a16:creationId xmlns:a16="http://schemas.microsoft.com/office/drawing/2014/main" id="{D53A165E-C5BC-48E0-8AE2-078BF151879C}"/>
              </a:ext>
            </a:extLst>
          </p:cNvPr>
          <p:cNvSpPr txBox="1"/>
          <p:nvPr/>
        </p:nvSpPr>
        <p:spPr>
          <a:xfrm>
            <a:off x="2247452" y="931942"/>
            <a:ext cx="1189749" cy="300082"/>
          </a:xfrm>
          <a:prstGeom prst="rect">
            <a:avLst/>
          </a:prstGeom>
          <a:noFill/>
        </p:spPr>
        <p:txBody>
          <a:bodyPr wrap="none" rtlCol="0">
            <a:spAutoFit/>
          </a:bodyPr>
          <a:lstStyle/>
          <a:p>
            <a:r>
              <a:rPr lang="en-US" altLang="zh-CN" sz="1350" b="1" dirty="0"/>
              <a:t>Height: 0.5km</a:t>
            </a:r>
            <a:endParaRPr lang="en-US" sz="1350" b="1" dirty="0"/>
          </a:p>
        </p:txBody>
      </p:sp>
      <p:sp>
        <p:nvSpPr>
          <p:cNvPr id="13" name="文本框 12">
            <a:extLst>
              <a:ext uri="{FF2B5EF4-FFF2-40B4-BE49-F238E27FC236}">
                <a16:creationId xmlns:a16="http://schemas.microsoft.com/office/drawing/2014/main" id="{FBB6B0F6-79E7-439F-AB38-972233A755A3}"/>
              </a:ext>
            </a:extLst>
          </p:cNvPr>
          <p:cNvSpPr txBox="1"/>
          <p:nvPr/>
        </p:nvSpPr>
        <p:spPr>
          <a:xfrm>
            <a:off x="5279231" y="1393618"/>
            <a:ext cx="3088359" cy="507831"/>
          </a:xfrm>
          <a:prstGeom prst="rect">
            <a:avLst/>
          </a:prstGeom>
          <a:noFill/>
        </p:spPr>
        <p:txBody>
          <a:bodyPr wrap="square" rtlCol="0">
            <a:spAutoFit/>
          </a:bodyPr>
          <a:lstStyle/>
          <a:p>
            <a:pPr marL="214313" indent="-214313">
              <a:buFont typeface="Wingdings" panose="05000000000000000000" pitchFamily="2" charset="2"/>
              <a:buChar char="ü"/>
            </a:pPr>
            <a:r>
              <a:rPr lang="en-US" altLang="zh-CN" sz="1350" b="1" dirty="0"/>
              <a:t>Wind from sea to land at 500m height at 17:00 of 2014-08-02 (GMT)</a:t>
            </a:r>
            <a:endParaRPr lang="en-US" sz="1350" b="1" dirty="0"/>
          </a:p>
        </p:txBody>
      </p:sp>
      <p:grpSp>
        <p:nvGrpSpPr>
          <p:cNvPr id="23" name="Group 22">
            <a:extLst>
              <a:ext uri="{FF2B5EF4-FFF2-40B4-BE49-F238E27FC236}">
                <a16:creationId xmlns:a16="http://schemas.microsoft.com/office/drawing/2014/main" id="{DB326887-DA06-367A-415B-D9B02694DAFC}"/>
              </a:ext>
            </a:extLst>
          </p:cNvPr>
          <p:cNvGrpSpPr/>
          <p:nvPr/>
        </p:nvGrpSpPr>
        <p:grpSpPr>
          <a:xfrm>
            <a:off x="5244666" y="2817025"/>
            <a:ext cx="3508640" cy="2647357"/>
            <a:chOff x="5552274" y="1995938"/>
            <a:chExt cx="3508640" cy="2647357"/>
          </a:xfrm>
        </p:grpSpPr>
        <p:grpSp>
          <p:nvGrpSpPr>
            <p:cNvPr id="18" name="组合 17">
              <a:extLst>
                <a:ext uri="{FF2B5EF4-FFF2-40B4-BE49-F238E27FC236}">
                  <a16:creationId xmlns:a16="http://schemas.microsoft.com/office/drawing/2014/main" id="{E5C5D1C4-D6BB-407D-9EA8-90E2DB6A5BE5}"/>
                </a:ext>
              </a:extLst>
            </p:cNvPr>
            <p:cNvGrpSpPr/>
            <p:nvPr/>
          </p:nvGrpSpPr>
          <p:grpSpPr>
            <a:xfrm>
              <a:off x="5552274" y="3429000"/>
              <a:ext cx="3268974" cy="1214295"/>
              <a:chOff x="6907722" y="4886325"/>
              <a:chExt cx="4358633" cy="1619060"/>
            </a:xfrm>
          </p:grpSpPr>
          <p:sp>
            <p:nvSpPr>
              <p:cNvPr id="7" name="文本框 6">
                <a:extLst>
                  <a:ext uri="{FF2B5EF4-FFF2-40B4-BE49-F238E27FC236}">
                    <a16:creationId xmlns:a16="http://schemas.microsoft.com/office/drawing/2014/main" id="{0EC59626-AFD8-442A-81AE-F84127808CBD}"/>
                  </a:ext>
                </a:extLst>
              </p:cNvPr>
              <p:cNvSpPr txBox="1"/>
              <p:nvPr/>
            </p:nvSpPr>
            <p:spPr>
              <a:xfrm>
                <a:off x="9853232" y="5071228"/>
                <a:ext cx="1413123" cy="400109"/>
              </a:xfrm>
              <a:prstGeom prst="rect">
                <a:avLst/>
              </a:prstGeom>
              <a:noFill/>
              <a:ln>
                <a:solidFill>
                  <a:schemeClr val="bg1"/>
                </a:solidFill>
              </a:ln>
            </p:spPr>
            <p:txBody>
              <a:bodyPr wrap="none" rtlCol="0">
                <a:spAutoFit/>
              </a:bodyPr>
              <a:lstStyle/>
              <a:p>
                <a:r>
                  <a:rPr lang="en-US" altLang="zh-CN" sz="1350" b="1" dirty="0">
                    <a:solidFill>
                      <a:schemeClr val="bg1"/>
                    </a:solidFill>
                  </a:rPr>
                  <a:t>Wind vector</a:t>
                </a:r>
                <a:endParaRPr lang="en-US" sz="1350" b="1" dirty="0">
                  <a:solidFill>
                    <a:schemeClr val="bg1"/>
                  </a:solidFill>
                </a:endParaRPr>
              </a:p>
            </p:txBody>
          </p:sp>
          <p:cxnSp>
            <p:nvCxnSpPr>
              <p:cNvPr id="9" name="直接箭头连接符 8">
                <a:extLst>
                  <a:ext uri="{FF2B5EF4-FFF2-40B4-BE49-F238E27FC236}">
                    <a16:creationId xmlns:a16="http://schemas.microsoft.com/office/drawing/2014/main" id="{4D234169-35CA-4B9B-A3B1-50799349CA11}"/>
                  </a:ext>
                </a:extLst>
              </p:cNvPr>
              <p:cNvCxnSpPr>
                <a:cxnSpLocks/>
              </p:cNvCxnSpPr>
              <p:nvPr/>
            </p:nvCxnSpPr>
            <p:spPr>
              <a:xfrm>
                <a:off x="8877300" y="6067425"/>
                <a:ext cx="1495425"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46D9489-DF0E-4C62-8113-6F3C465C5BF2}"/>
                  </a:ext>
                </a:extLst>
              </p:cNvPr>
              <p:cNvCxnSpPr>
                <a:cxnSpLocks/>
              </p:cNvCxnSpPr>
              <p:nvPr/>
            </p:nvCxnSpPr>
            <p:spPr>
              <a:xfrm flipV="1">
                <a:off x="8877300" y="4886325"/>
                <a:ext cx="0" cy="118110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B2A09D5-74AD-4856-AB81-D6429A70C1AB}"/>
                  </a:ext>
                </a:extLst>
              </p:cNvPr>
              <p:cNvSpPr txBox="1"/>
              <p:nvPr/>
            </p:nvSpPr>
            <p:spPr>
              <a:xfrm>
                <a:off x="8877300" y="6105276"/>
                <a:ext cx="2046886" cy="400109"/>
              </a:xfrm>
              <a:prstGeom prst="rect">
                <a:avLst/>
              </a:prstGeom>
              <a:noFill/>
              <a:ln>
                <a:solidFill>
                  <a:schemeClr val="bg1"/>
                </a:solidFill>
              </a:ln>
            </p:spPr>
            <p:txBody>
              <a:bodyPr wrap="none" rtlCol="0">
                <a:spAutoFit/>
              </a:bodyPr>
              <a:lstStyle/>
              <a:p>
                <a:r>
                  <a:rPr lang="en-US" altLang="zh-CN" sz="1350" b="1" dirty="0">
                    <a:solidFill>
                      <a:schemeClr val="bg1"/>
                    </a:solidFill>
                  </a:rPr>
                  <a:t>x-wind component</a:t>
                </a:r>
                <a:endParaRPr lang="en-US" sz="1350" b="1" dirty="0">
                  <a:solidFill>
                    <a:schemeClr val="bg1"/>
                  </a:solidFill>
                </a:endParaRPr>
              </a:p>
            </p:txBody>
          </p:sp>
          <p:sp>
            <p:nvSpPr>
              <p:cNvPr id="15" name="文本框 14">
                <a:extLst>
                  <a:ext uri="{FF2B5EF4-FFF2-40B4-BE49-F238E27FC236}">
                    <a16:creationId xmlns:a16="http://schemas.microsoft.com/office/drawing/2014/main" id="{5A993BDC-D2BB-4004-968D-7A33002F3044}"/>
                  </a:ext>
                </a:extLst>
              </p:cNvPr>
              <p:cNvSpPr txBox="1"/>
              <p:nvPr/>
            </p:nvSpPr>
            <p:spPr>
              <a:xfrm>
                <a:off x="6907722" y="5317344"/>
                <a:ext cx="1931811" cy="400109"/>
              </a:xfrm>
              <a:prstGeom prst="rect">
                <a:avLst/>
              </a:prstGeom>
              <a:noFill/>
              <a:ln>
                <a:solidFill>
                  <a:schemeClr val="bg1"/>
                </a:solidFill>
              </a:ln>
            </p:spPr>
            <p:txBody>
              <a:bodyPr wrap="none" rtlCol="0">
                <a:spAutoFit/>
              </a:bodyPr>
              <a:lstStyle/>
              <a:p>
                <a:r>
                  <a:rPr lang="en-US" altLang="zh-CN" sz="1350" b="1" dirty="0">
                    <a:solidFill>
                      <a:schemeClr val="bg1"/>
                    </a:solidFill>
                  </a:rPr>
                  <a:t>y-wind </a:t>
                </a:r>
                <a:r>
                  <a:rPr lang="en-US" altLang="zh-CN" sz="1200" b="1" dirty="0">
                    <a:solidFill>
                      <a:schemeClr val="bg1"/>
                    </a:solidFill>
                  </a:rPr>
                  <a:t>component</a:t>
                </a:r>
                <a:endParaRPr lang="en-US" sz="1350" b="1" dirty="0">
                  <a:solidFill>
                    <a:schemeClr val="bg1"/>
                  </a:solidFill>
                </a:endParaRPr>
              </a:p>
            </p:txBody>
          </p:sp>
          <p:cxnSp>
            <p:nvCxnSpPr>
              <p:cNvPr id="16" name="直接箭头连接符 15">
                <a:extLst>
                  <a:ext uri="{FF2B5EF4-FFF2-40B4-BE49-F238E27FC236}">
                    <a16:creationId xmlns:a16="http://schemas.microsoft.com/office/drawing/2014/main" id="{063E8BA4-76BB-475B-9D0A-3CCE77151A39}"/>
                  </a:ext>
                </a:extLst>
              </p:cNvPr>
              <p:cNvCxnSpPr>
                <a:cxnSpLocks/>
              </p:cNvCxnSpPr>
              <p:nvPr/>
            </p:nvCxnSpPr>
            <p:spPr>
              <a:xfrm flipV="1">
                <a:off x="9267825" y="5551168"/>
                <a:ext cx="816889" cy="22098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3CA556A-1BC5-CE88-A9E5-13DD5DFDF5D5}"/>
                </a:ext>
              </a:extLst>
            </p:cNvPr>
            <p:cNvSpPr txBox="1"/>
            <p:nvPr/>
          </p:nvSpPr>
          <p:spPr>
            <a:xfrm>
              <a:off x="5583788" y="1995938"/>
              <a:ext cx="3477126" cy="646331"/>
            </a:xfrm>
            <a:prstGeom prst="rect">
              <a:avLst/>
            </a:prstGeom>
            <a:noFill/>
          </p:spPr>
          <p:txBody>
            <a:bodyPr wrap="square" rtlCol="0">
              <a:spAutoFit/>
            </a:bodyPr>
            <a:lstStyle/>
            <a:p>
              <a:r>
                <a:rPr lang="en-US" dirty="0">
                  <a:solidFill>
                    <a:schemeClr val="bg1"/>
                  </a:solidFill>
                </a:rPr>
                <a:t>Sea</a:t>
              </a:r>
              <a:r>
                <a:rPr lang="fr-FR" dirty="0">
                  <a:solidFill>
                    <a:schemeClr val="bg1"/>
                  </a:solidFill>
                </a:rPr>
                <a:t> breeze at 500m height at 17:00 GMT on August 8, 2014  </a:t>
              </a:r>
            </a:p>
          </p:txBody>
        </p:sp>
      </p:grpSp>
      <p:grpSp>
        <p:nvGrpSpPr>
          <p:cNvPr id="10" name="Group 9">
            <a:extLst>
              <a:ext uri="{FF2B5EF4-FFF2-40B4-BE49-F238E27FC236}">
                <a16:creationId xmlns:a16="http://schemas.microsoft.com/office/drawing/2014/main" id="{0361405F-52F2-3F81-FAEE-817391827342}"/>
              </a:ext>
            </a:extLst>
          </p:cNvPr>
          <p:cNvGrpSpPr/>
          <p:nvPr/>
        </p:nvGrpSpPr>
        <p:grpSpPr>
          <a:xfrm>
            <a:off x="0" y="-39757"/>
            <a:ext cx="9144000" cy="1160517"/>
            <a:chOff x="0" y="0"/>
            <a:chExt cx="9144000" cy="1160517"/>
          </a:xfrm>
        </p:grpSpPr>
        <p:sp>
          <p:nvSpPr>
            <p:cNvPr id="11" name="Rectangle 10">
              <a:extLst>
                <a:ext uri="{FF2B5EF4-FFF2-40B4-BE49-F238E27FC236}">
                  <a16:creationId xmlns:a16="http://schemas.microsoft.com/office/drawing/2014/main" id="{09B0EE8B-8067-1A96-881F-2F5EF6E513A7}"/>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sp>
          <p:nvSpPr>
            <p:cNvPr id="17" name="TextBox 8">
              <a:extLst>
                <a:ext uri="{FF2B5EF4-FFF2-40B4-BE49-F238E27FC236}">
                  <a16:creationId xmlns:a16="http://schemas.microsoft.com/office/drawing/2014/main" id="{94E42ED5-0E71-B270-7DD5-FDC78521DF67}"/>
                </a:ext>
              </a:extLst>
            </p:cNvPr>
            <p:cNvSpPr txBox="1">
              <a:spLocks noChangeArrowheads="1"/>
            </p:cNvSpPr>
            <p:nvPr/>
          </p:nvSpPr>
          <p:spPr bwMode="auto">
            <a:xfrm>
              <a:off x="2390931" y="76887"/>
              <a:ext cx="425947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19" name="Group 8">
              <a:extLst>
                <a:ext uri="{FF2B5EF4-FFF2-40B4-BE49-F238E27FC236}">
                  <a16:creationId xmlns:a16="http://schemas.microsoft.com/office/drawing/2014/main" id="{33900CEE-1C61-9D70-DADA-427511540957}"/>
                </a:ext>
              </a:extLst>
            </p:cNvPr>
            <p:cNvGrpSpPr>
              <a:grpSpLocks/>
            </p:cNvGrpSpPr>
            <p:nvPr/>
          </p:nvGrpSpPr>
          <p:grpSpPr bwMode="auto">
            <a:xfrm>
              <a:off x="0" y="2"/>
              <a:ext cx="9143999" cy="631823"/>
              <a:chOff x="2" y="2"/>
              <a:chExt cx="9144647" cy="669991"/>
            </a:xfrm>
          </p:grpSpPr>
          <p:pic>
            <p:nvPicPr>
              <p:cNvPr id="21" name="Picture 1">
                <a:extLst>
                  <a:ext uri="{FF2B5EF4-FFF2-40B4-BE49-F238E27FC236}">
                    <a16:creationId xmlns:a16="http://schemas.microsoft.com/office/drawing/2014/main" id="{427D3441-3529-FDD6-5D55-79C9C6901F99}"/>
                  </a:ext>
                </a:extLst>
              </p:cNvPr>
              <p:cNvPicPr>
                <a:picLocks noChangeAspect="1"/>
              </p:cNvPicPr>
              <p:nvPr/>
            </p:nvPicPr>
            <p:blipFill>
              <a:blip r:embed="rId4">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10">
                <a:extLst>
                  <a:ext uri="{FF2B5EF4-FFF2-40B4-BE49-F238E27FC236}">
                    <a16:creationId xmlns:a16="http://schemas.microsoft.com/office/drawing/2014/main" id="{99C0D10C-871A-A01A-2405-3401197865F8}"/>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sp>
          <p:nvSpPr>
            <p:cNvPr id="20" name="TextBox 19">
              <a:extLst>
                <a:ext uri="{FF2B5EF4-FFF2-40B4-BE49-F238E27FC236}">
                  <a16:creationId xmlns:a16="http://schemas.microsoft.com/office/drawing/2014/main" id="{3B6CE4BA-8459-AC40-BC5E-20C3198CF721}"/>
                </a:ext>
              </a:extLst>
            </p:cNvPr>
            <p:cNvSpPr txBox="1"/>
            <p:nvPr/>
          </p:nvSpPr>
          <p:spPr>
            <a:xfrm>
              <a:off x="0" y="791185"/>
              <a:ext cx="9144000" cy="369332"/>
            </a:xfrm>
            <a:prstGeom prst="rect">
              <a:avLst/>
            </a:prstGeom>
            <a:noFill/>
          </p:spPr>
          <p:txBody>
            <a:bodyPr wrap="square">
              <a:spAutoFit/>
            </a:bodyPr>
            <a:lstStyle/>
            <a:p>
              <a:pPr algn="ctr"/>
              <a:r>
                <a:rPr lang="en-US" b="1" i="0" u="none" strike="noStrike" baseline="0" dirty="0">
                  <a:solidFill>
                    <a:srgbClr val="FFFF00"/>
                  </a:solidFill>
                  <a:latin typeface="Times New Roman" panose="02020603050405020304" pitchFamily="18" charset="0"/>
                  <a:cs typeface="Times New Roman" panose="02020603050405020304" pitchFamily="18" charset="0"/>
                </a:rPr>
                <a:t>Preliminary results task 3</a:t>
              </a:r>
            </a:p>
          </p:txBody>
        </p:sp>
      </p:grpSp>
      <p:sp>
        <p:nvSpPr>
          <p:cNvPr id="2" name="TextBox 1">
            <a:extLst>
              <a:ext uri="{FF2B5EF4-FFF2-40B4-BE49-F238E27FC236}">
                <a16:creationId xmlns:a16="http://schemas.microsoft.com/office/drawing/2014/main" id="{7F5B00C9-C594-3DEF-6D67-D97D104E79D3}"/>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3385621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13E2B4A4-6EE3-F4F6-F6A0-373C2EDFC9AF}"/>
              </a:ext>
            </a:extLst>
          </p:cNvPr>
          <p:cNvGrpSpPr/>
          <p:nvPr/>
        </p:nvGrpSpPr>
        <p:grpSpPr>
          <a:xfrm>
            <a:off x="399786" y="950911"/>
            <a:ext cx="8593696" cy="4846320"/>
            <a:chOff x="-70657" y="539640"/>
            <a:chExt cx="9322551" cy="5664843"/>
          </a:xfrm>
        </p:grpSpPr>
        <p:grpSp>
          <p:nvGrpSpPr>
            <p:cNvPr id="38" name="Group 37">
              <a:extLst>
                <a:ext uri="{FF2B5EF4-FFF2-40B4-BE49-F238E27FC236}">
                  <a16:creationId xmlns:a16="http://schemas.microsoft.com/office/drawing/2014/main" id="{D0A22AA4-B75B-91ED-F4EC-690258A482BC}"/>
                </a:ext>
              </a:extLst>
            </p:cNvPr>
            <p:cNvGrpSpPr/>
            <p:nvPr/>
          </p:nvGrpSpPr>
          <p:grpSpPr>
            <a:xfrm>
              <a:off x="-70657" y="539640"/>
              <a:ext cx="9219045" cy="3881255"/>
              <a:chOff x="16920" y="2185560"/>
              <a:chExt cx="9219045" cy="3881255"/>
            </a:xfrm>
          </p:grpSpPr>
          <p:sp>
            <p:nvSpPr>
              <p:cNvPr id="4" name="TextBox 3">
                <a:extLst>
                  <a:ext uri="{FF2B5EF4-FFF2-40B4-BE49-F238E27FC236}">
                    <a16:creationId xmlns:a16="http://schemas.microsoft.com/office/drawing/2014/main" id="{6CD1C940-73E7-FA7D-E61F-468FA583E85C}"/>
                  </a:ext>
                </a:extLst>
              </p:cNvPr>
              <p:cNvSpPr txBox="1"/>
              <p:nvPr/>
            </p:nvSpPr>
            <p:spPr>
              <a:xfrm>
                <a:off x="192395" y="2185560"/>
                <a:ext cx="8934364" cy="369332"/>
              </a:xfrm>
              <a:prstGeom prst="rect">
                <a:avLst/>
              </a:prstGeom>
              <a:noFill/>
              <a:ln>
                <a:solidFill>
                  <a:schemeClr val="bg1"/>
                </a:solidFill>
                <a:prstDash val="dash"/>
              </a:ln>
            </p:spPr>
            <p:txBody>
              <a:bodyPr wrap="square" rtlCol="0">
                <a:spAutoFit/>
              </a:bodyPr>
              <a:lstStyle/>
              <a:p>
                <a:pPr algn="ctr"/>
                <a:r>
                  <a:rPr lang="fr-FR" b="1" dirty="0">
                    <a:solidFill>
                      <a:srgbClr val="FFFF00"/>
                    </a:solidFill>
                  </a:rPr>
                  <a:t> inputs provided by Task 1,2 &amp; 3 </a:t>
                </a:r>
              </a:p>
            </p:txBody>
          </p:sp>
          <p:sp>
            <p:nvSpPr>
              <p:cNvPr id="5" name="TextBox 4">
                <a:extLst>
                  <a:ext uri="{FF2B5EF4-FFF2-40B4-BE49-F238E27FC236}">
                    <a16:creationId xmlns:a16="http://schemas.microsoft.com/office/drawing/2014/main" id="{31139079-AA00-CA49-0AD4-B498168E87F4}"/>
                  </a:ext>
                </a:extLst>
              </p:cNvPr>
              <p:cNvSpPr txBox="1"/>
              <p:nvPr/>
            </p:nvSpPr>
            <p:spPr>
              <a:xfrm>
                <a:off x="16920" y="2876096"/>
                <a:ext cx="4609590" cy="1068838"/>
              </a:xfrm>
              <a:prstGeom prst="rect">
                <a:avLst/>
              </a:prstGeom>
              <a:noFill/>
              <a:ln w="3175">
                <a:solidFill>
                  <a:schemeClr val="bg1"/>
                </a:solidFill>
              </a:ln>
            </p:spPr>
            <p:txBody>
              <a:bodyPr wrap="square" rtlCol="0">
                <a:spAutoFit/>
              </a:bodyPr>
              <a:lstStyle/>
              <a:p>
                <a:pPr algn="ctr"/>
                <a:r>
                  <a:rPr lang="fr-FR" sz="1400" dirty="0">
                    <a:solidFill>
                      <a:schemeClr val="bg1"/>
                    </a:solidFill>
                  </a:rPr>
                  <a:t>2004</a:t>
                </a:r>
              </a:p>
              <a:p>
                <a:pPr algn="ctr"/>
                <a:r>
                  <a:rPr lang="fr-FR" sz="1400" dirty="0">
                    <a:solidFill>
                      <a:schemeClr val="bg1"/>
                    </a:solidFill>
                  </a:rPr>
                  <a:t>Temperature | confort Temperature | Population</a:t>
                </a:r>
              </a:p>
              <a:p>
                <a:pPr algn="ctr"/>
                <a:r>
                  <a:rPr lang="fr-FR" sz="1400" dirty="0">
                    <a:solidFill>
                      <a:schemeClr val="bg1"/>
                    </a:solidFill>
                  </a:rPr>
                  <a:t>Floorspace | building heights | Thermal conductance|</a:t>
                </a:r>
              </a:p>
              <a:p>
                <a:pPr algn="ctr"/>
                <a:r>
                  <a:rPr lang="fr-FR" sz="1400" dirty="0">
                    <a:solidFill>
                      <a:schemeClr val="bg1"/>
                    </a:solidFill>
                  </a:rPr>
                  <a:t>Per capita income / Demand Satiation | price of services </a:t>
                </a:r>
              </a:p>
            </p:txBody>
          </p:sp>
          <p:sp>
            <p:nvSpPr>
              <p:cNvPr id="8" name="TextBox 7">
                <a:extLst>
                  <a:ext uri="{FF2B5EF4-FFF2-40B4-BE49-F238E27FC236}">
                    <a16:creationId xmlns:a16="http://schemas.microsoft.com/office/drawing/2014/main" id="{D9469711-63CA-0AA4-25C5-360AD995DAB3}"/>
                  </a:ext>
                </a:extLst>
              </p:cNvPr>
              <p:cNvSpPr txBox="1"/>
              <p:nvPr/>
            </p:nvSpPr>
            <p:spPr>
              <a:xfrm>
                <a:off x="4708342" y="2887845"/>
                <a:ext cx="4527623" cy="1068838"/>
              </a:xfrm>
              <a:prstGeom prst="rect">
                <a:avLst/>
              </a:prstGeom>
              <a:noFill/>
              <a:ln>
                <a:solidFill>
                  <a:schemeClr val="bg1"/>
                </a:solidFill>
              </a:ln>
            </p:spPr>
            <p:txBody>
              <a:bodyPr wrap="square" rtlCol="0">
                <a:spAutoFit/>
              </a:bodyPr>
              <a:lstStyle/>
              <a:p>
                <a:pPr algn="ctr"/>
                <a:r>
                  <a:rPr lang="fr-FR" sz="1400" dirty="0">
                    <a:solidFill>
                      <a:schemeClr val="bg1"/>
                    </a:solidFill>
                  </a:rPr>
                  <a:t>2014</a:t>
                </a:r>
              </a:p>
              <a:p>
                <a:pPr algn="ctr"/>
                <a:r>
                  <a:rPr lang="fr-FR" sz="1400" dirty="0">
                    <a:solidFill>
                      <a:schemeClr val="bg1"/>
                    </a:solidFill>
                  </a:rPr>
                  <a:t>Temperature | confort Temperature | Population</a:t>
                </a:r>
              </a:p>
              <a:p>
                <a:pPr algn="ctr"/>
                <a:r>
                  <a:rPr lang="fr-FR" sz="1400" dirty="0">
                    <a:solidFill>
                      <a:schemeClr val="bg1"/>
                    </a:solidFill>
                  </a:rPr>
                  <a:t>Floorspace | building heights | Thermal conductance|</a:t>
                </a:r>
              </a:p>
              <a:p>
                <a:pPr algn="ctr"/>
                <a:r>
                  <a:rPr lang="fr-FR" sz="1400" dirty="0">
                    <a:solidFill>
                      <a:schemeClr val="bg1"/>
                    </a:solidFill>
                  </a:rPr>
                  <a:t>Per capita income / Demand Satiation | price of services </a:t>
                </a:r>
              </a:p>
            </p:txBody>
          </p:sp>
          <p:cxnSp>
            <p:nvCxnSpPr>
              <p:cNvPr id="11" name="Straight Arrow Connector 10">
                <a:extLst>
                  <a:ext uri="{FF2B5EF4-FFF2-40B4-BE49-F238E27FC236}">
                    <a16:creationId xmlns:a16="http://schemas.microsoft.com/office/drawing/2014/main" id="{F6679120-AE45-84B5-2E10-AAD42D15C635}"/>
                  </a:ext>
                </a:extLst>
              </p:cNvPr>
              <p:cNvCxnSpPr/>
              <p:nvPr/>
            </p:nvCxnSpPr>
            <p:spPr>
              <a:xfrm flipH="1" flipV="1">
                <a:off x="4683318" y="5963478"/>
                <a:ext cx="63610" cy="103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D8FE1A-F194-D44E-AF92-B21633A22986}"/>
                  </a:ext>
                </a:extLst>
              </p:cNvPr>
              <p:cNvCxnSpPr>
                <a:cxnSpLocks/>
              </p:cNvCxnSpPr>
              <p:nvPr/>
            </p:nvCxnSpPr>
            <p:spPr>
              <a:xfrm>
                <a:off x="2390930" y="2727297"/>
                <a:ext cx="4554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6DF227C-4C84-BDA6-915E-2AA96C87C737}"/>
                  </a:ext>
                </a:extLst>
              </p:cNvPr>
              <p:cNvCxnSpPr>
                <a:cxnSpLocks/>
                <a:endCxn id="5" idx="0"/>
              </p:cNvCxnSpPr>
              <p:nvPr/>
            </p:nvCxnSpPr>
            <p:spPr>
              <a:xfrm flipH="1">
                <a:off x="2321715" y="2743061"/>
                <a:ext cx="106260" cy="1330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654093-2A13-6E16-0327-CC93B9A5ECC5}"/>
                  </a:ext>
                </a:extLst>
              </p:cNvPr>
              <p:cNvCxnSpPr/>
              <p:nvPr/>
            </p:nvCxnSpPr>
            <p:spPr>
              <a:xfrm>
                <a:off x="2390930" y="2766668"/>
                <a:ext cx="1" cy="1330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C2B09E-C60A-9511-9809-BA84C7EE737E}"/>
                  </a:ext>
                </a:extLst>
              </p:cNvPr>
              <p:cNvCxnSpPr>
                <a:cxnSpLocks/>
                <a:endCxn id="8" idx="0"/>
              </p:cNvCxnSpPr>
              <p:nvPr/>
            </p:nvCxnSpPr>
            <p:spPr>
              <a:xfrm>
                <a:off x="6906877" y="2750783"/>
                <a:ext cx="65276" cy="1370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8DDD1C4-5FBA-24E2-0BA3-80DF555F40B5}"/>
                  </a:ext>
                </a:extLst>
              </p:cNvPr>
              <p:cNvCxnSpPr>
                <a:stCxn id="4" idx="2"/>
              </p:cNvCxnSpPr>
              <p:nvPr/>
            </p:nvCxnSpPr>
            <p:spPr>
              <a:xfrm>
                <a:off x="4659577" y="2554892"/>
                <a:ext cx="23741" cy="1724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B3C1BA-97D1-AE4A-BF62-03063ED43BE5}"/>
                  </a:ext>
                </a:extLst>
              </p:cNvPr>
              <p:cNvCxnSpPr>
                <a:cxnSpLocks/>
              </p:cNvCxnSpPr>
              <p:nvPr/>
            </p:nvCxnSpPr>
            <p:spPr>
              <a:xfrm>
                <a:off x="2406051" y="4104198"/>
                <a:ext cx="45545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ED47F8E-6396-E5FF-EFAD-B4FB02C5684F}"/>
                  </a:ext>
                </a:extLst>
              </p:cNvPr>
              <p:cNvCxnSpPr>
                <a:cxnSpLocks/>
                <a:stCxn id="5" idx="2"/>
              </p:cNvCxnSpPr>
              <p:nvPr/>
            </p:nvCxnSpPr>
            <p:spPr>
              <a:xfrm>
                <a:off x="2321715" y="3944934"/>
                <a:ext cx="106260" cy="1352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F9FFDA3-554C-C184-C6A2-98C9E19F06C9}"/>
                  </a:ext>
                </a:extLst>
              </p:cNvPr>
              <p:cNvCxnSpPr>
                <a:cxnSpLocks/>
                <a:stCxn id="8" idx="2"/>
              </p:cNvCxnSpPr>
              <p:nvPr/>
            </p:nvCxnSpPr>
            <p:spPr>
              <a:xfrm flipH="1">
                <a:off x="6921999" y="3956684"/>
                <a:ext cx="50155" cy="1710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6A3E558-683C-2259-AD15-ED38E14FE05C}"/>
                  </a:ext>
                </a:extLst>
              </p:cNvPr>
              <p:cNvSpPr txBox="1"/>
              <p:nvPr/>
            </p:nvSpPr>
            <p:spPr>
              <a:xfrm>
                <a:off x="2711002" y="4270650"/>
                <a:ext cx="4071851" cy="523220"/>
              </a:xfrm>
              <a:prstGeom prst="rect">
                <a:avLst/>
              </a:prstGeom>
              <a:noFill/>
              <a:ln w="3175">
                <a:solidFill>
                  <a:schemeClr val="bg1"/>
                </a:solidFill>
              </a:ln>
            </p:spPr>
            <p:txBody>
              <a:bodyPr wrap="square" rtlCol="0">
                <a:spAutoFit/>
              </a:bodyPr>
              <a:lstStyle/>
              <a:p>
                <a:pPr algn="ctr"/>
                <a:r>
                  <a:rPr lang="fr-FR" sz="1400" dirty="0">
                    <a:solidFill>
                      <a:schemeClr val="bg1"/>
                    </a:solidFill>
                  </a:rPr>
                  <a:t>Building </a:t>
                </a:r>
                <a:r>
                  <a:rPr lang="fr-FR" sz="1400" dirty="0" err="1">
                    <a:solidFill>
                      <a:schemeClr val="bg1"/>
                    </a:solidFill>
                  </a:rPr>
                  <a:t>Enrgy</a:t>
                </a:r>
                <a:r>
                  <a:rPr lang="fr-FR" sz="1400" dirty="0">
                    <a:solidFill>
                      <a:schemeClr val="bg1"/>
                    </a:solidFill>
                  </a:rPr>
                  <a:t> Demand (BED)  Model</a:t>
                </a:r>
              </a:p>
              <a:p>
                <a:pPr algn="ctr"/>
                <a:r>
                  <a:rPr lang="fr-FR" sz="1400" dirty="0">
                    <a:solidFill>
                      <a:schemeClr val="bg1"/>
                    </a:solidFill>
                  </a:rPr>
                  <a:t>Estimate spatial distribution of energy demand </a:t>
                </a:r>
              </a:p>
            </p:txBody>
          </p:sp>
          <p:cxnSp>
            <p:nvCxnSpPr>
              <p:cNvPr id="34" name="Straight Arrow Connector 33">
                <a:extLst>
                  <a:ext uri="{FF2B5EF4-FFF2-40B4-BE49-F238E27FC236}">
                    <a16:creationId xmlns:a16="http://schemas.microsoft.com/office/drawing/2014/main" id="{679A77CC-D8DE-E0A7-BE74-0283A315C0E0}"/>
                  </a:ext>
                </a:extLst>
              </p:cNvPr>
              <p:cNvCxnSpPr>
                <a:cxnSpLocks/>
              </p:cNvCxnSpPr>
              <p:nvPr/>
            </p:nvCxnSpPr>
            <p:spPr>
              <a:xfrm>
                <a:off x="4723463" y="4104198"/>
                <a:ext cx="1" cy="1664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1A118C8-B2D4-44AF-0FAD-4A1315FF0647}"/>
                  </a:ext>
                </a:extLst>
              </p:cNvPr>
              <p:cNvSpPr txBox="1"/>
              <p:nvPr/>
            </p:nvSpPr>
            <p:spPr>
              <a:xfrm>
                <a:off x="215856" y="5058305"/>
                <a:ext cx="4071851" cy="828814"/>
              </a:xfrm>
              <a:prstGeom prst="rect">
                <a:avLst/>
              </a:prstGeom>
              <a:noFill/>
              <a:ln w="3175">
                <a:solidFill>
                  <a:schemeClr val="bg1"/>
                </a:solidFill>
              </a:ln>
            </p:spPr>
            <p:txBody>
              <a:bodyPr wrap="square" rtlCol="0">
                <a:spAutoFit/>
              </a:bodyPr>
              <a:lstStyle/>
              <a:p>
                <a:pPr algn="ctr"/>
                <a:r>
                  <a:rPr lang="fr-FR" sz="1400" dirty="0">
                    <a:solidFill>
                      <a:schemeClr val="bg1"/>
                    </a:solidFill>
                  </a:rPr>
                  <a:t>2004</a:t>
                </a:r>
              </a:p>
              <a:p>
                <a:pPr algn="ctr"/>
                <a:r>
                  <a:rPr lang="fr-FR" sz="1400" dirty="0">
                    <a:solidFill>
                      <a:schemeClr val="bg1"/>
                    </a:solidFill>
                  </a:rPr>
                  <a:t>Building  energy demand for </a:t>
                </a:r>
                <a:r>
                  <a:rPr lang="en-US" sz="1400" dirty="0">
                    <a:solidFill>
                      <a:schemeClr val="bg1"/>
                    </a:solidFill>
                  </a:rPr>
                  <a:t>heating</a:t>
                </a:r>
                <a:r>
                  <a:rPr lang="fr-FR" sz="1400" dirty="0">
                    <a:solidFill>
                      <a:schemeClr val="bg1"/>
                    </a:solidFill>
                  </a:rPr>
                  <a:t>, cooling and other energy services</a:t>
                </a:r>
              </a:p>
            </p:txBody>
          </p:sp>
          <p:sp>
            <p:nvSpPr>
              <p:cNvPr id="37" name="TextBox 36">
                <a:extLst>
                  <a:ext uri="{FF2B5EF4-FFF2-40B4-BE49-F238E27FC236}">
                    <a16:creationId xmlns:a16="http://schemas.microsoft.com/office/drawing/2014/main" id="{E7549691-7E11-20F9-4A27-5741EF142924}"/>
                  </a:ext>
                </a:extLst>
              </p:cNvPr>
              <p:cNvSpPr txBox="1"/>
              <p:nvPr/>
            </p:nvSpPr>
            <p:spPr>
              <a:xfrm>
                <a:off x="5033563" y="5051261"/>
                <a:ext cx="4071851" cy="863421"/>
              </a:xfrm>
              <a:prstGeom prst="rect">
                <a:avLst/>
              </a:prstGeom>
              <a:noFill/>
              <a:ln w="3175">
                <a:solidFill>
                  <a:schemeClr val="bg1"/>
                </a:solidFill>
              </a:ln>
            </p:spPr>
            <p:txBody>
              <a:bodyPr wrap="square" rtlCol="0">
                <a:spAutoFit/>
              </a:bodyPr>
              <a:lstStyle/>
              <a:p>
                <a:pPr algn="ctr"/>
                <a:r>
                  <a:rPr lang="fr-FR" sz="1400" dirty="0">
                    <a:solidFill>
                      <a:schemeClr val="bg1"/>
                    </a:solidFill>
                  </a:rPr>
                  <a:t>2014</a:t>
                </a:r>
              </a:p>
              <a:p>
                <a:pPr algn="ctr"/>
                <a:r>
                  <a:rPr lang="fr-FR" sz="1400" dirty="0">
                    <a:solidFill>
                      <a:schemeClr val="bg1"/>
                    </a:solidFill>
                  </a:rPr>
                  <a:t>Building  energy demand for heating; cooling and other energy services</a:t>
                </a:r>
              </a:p>
            </p:txBody>
          </p:sp>
        </p:grpSp>
        <p:grpSp>
          <p:nvGrpSpPr>
            <p:cNvPr id="48" name="Group 47">
              <a:extLst>
                <a:ext uri="{FF2B5EF4-FFF2-40B4-BE49-F238E27FC236}">
                  <a16:creationId xmlns:a16="http://schemas.microsoft.com/office/drawing/2014/main" id="{72BB2BDD-A966-3DD6-261B-221AB539F4E6}"/>
                </a:ext>
              </a:extLst>
            </p:cNvPr>
            <p:cNvGrpSpPr/>
            <p:nvPr/>
          </p:nvGrpSpPr>
          <p:grpSpPr>
            <a:xfrm>
              <a:off x="141054" y="4564787"/>
              <a:ext cx="4397879" cy="1639696"/>
              <a:chOff x="306654" y="4564787"/>
              <a:chExt cx="4397879" cy="1639696"/>
            </a:xfrm>
          </p:grpSpPr>
          <p:sp>
            <p:nvSpPr>
              <p:cNvPr id="39" name="Rectangle: Rounded Corners 38">
                <a:extLst>
                  <a:ext uri="{FF2B5EF4-FFF2-40B4-BE49-F238E27FC236}">
                    <a16:creationId xmlns:a16="http://schemas.microsoft.com/office/drawing/2014/main" id="{AEF7C50C-0CE3-E020-D6D5-913E06D96A63}"/>
                  </a:ext>
                </a:extLst>
              </p:cNvPr>
              <p:cNvSpPr/>
              <p:nvPr/>
            </p:nvSpPr>
            <p:spPr>
              <a:xfrm>
                <a:off x="306654" y="4585344"/>
                <a:ext cx="4294373" cy="161913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Box 40">
                <a:extLst>
                  <a:ext uri="{FF2B5EF4-FFF2-40B4-BE49-F238E27FC236}">
                    <a16:creationId xmlns:a16="http://schemas.microsoft.com/office/drawing/2014/main" id="{D7B385F9-36DC-EA8A-7BC7-6761FCB5DE93}"/>
                  </a:ext>
                </a:extLst>
              </p:cNvPr>
              <p:cNvSpPr txBox="1"/>
              <p:nvPr/>
            </p:nvSpPr>
            <p:spPr>
              <a:xfrm>
                <a:off x="599629" y="4564787"/>
                <a:ext cx="3666947" cy="375287"/>
              </a:xfrm>
              <a:prstGeom prst="rect">
                <a:avLst/>
              </a:prstGeom>
              <a:noFill/>
              <a:ln w="12700">
                <a:solidFill>
                  <a:schemeClr val="bg1"/>
                </a:solidFill>
              </a:ln>
            </p:spPr>
            <p:txBody>
              <a:bodyPr wrap="square" rtlCol="0">
                <a:spAutoFit/>
              </a:bodyPr>
              <a:lstStyle/>
              <a:p>
                <a:r>
                  <a:rPr lang="fr-FR" dirty="0">
                    <a:solidFill>
                      <a:schemeClr val="bg1"/>
                    </a:solidFill>
                  </a:rPr>
                  <a:t>Without  urban heat island effect  </a:t>
                </a:r>
                <a:endParaRPr lang="fr-FR" dirty="0"/>
              </a:p>
            </p:txBody>
          </p:sp>
          <p:sp>
            <p:nvSpPr>
              <p:cNvPr id="43" name="TextBox 42">
                <a:extLst>
                  <a:ext uri="{FF2B5EF4-FFF2-40B4-BE49-F238E27FC236}">
                    <a16:creationId xmlns:a16="http://schemas.microsoft.com/office/drawing/2014/main" id="{94B1FB72-D81F-BAB8-6335-0915C227AF50}"/>
                  </a:ext>
                </a:extLst>
              </p:cNvPr>
              <p:cNvSpPr txBox="1"/>
              <p:nvPr/>
            </p:nvSpPr>
            <p:spPr>
              <a:xfrm>
                <a:off x="1181292" y="5335233"/>
                <a:ext cx="2564835" cy="369332"/>
              </a:xfrm>
              <a:prstGeom prst="rect">
                <a:avLst/>
              </a:prstGeom>
              <a:noFill/>
            </p:spPr>
            <p:txBody>
              <a:bodyPr wrap="square" rtlCol="0">
                <a:spAutoFit/>
              </a:bodyPr>
              <a:lstStyle/>
              <a:p>
                <a:r>
                  <a:rPr lang="fr-FR" dirty="0">
                    <a:solidFill>
                      <a:schemeClr val="bg1"/>
                    </a:solidFill>
                  </a:rPr>
                  <a:t>Validate with local data</a:t>
                </a:r>
                <a:endParaRPr lang="fr-FR" dirty="0"/>
              </a:p>
            </p:txBody>
          </p:sp>
          <p:sp>
            <p:nvSpPr>
              <p:cNvPr id="44" name="TextBox 43">
                <a:extLst>
                  <a:ext uri="{FF2B5EF4-FFF2-40B4-BE49-F238E27FC236}">
                    <a16:creationId xmlns:a16="http://schemas.microsoft.com/office/drawing/2014/main" id="{96B7A15A-6FB8-9601-A44F-C01320CD5BBA}"/>
                  </a:ext>
                </a:extLst>
              </p:cNvPr>
              <p:cNvSpPr txBox="1"/>
              <p:nvPr/>
            </p:nvSpPr>
            <p:spPr>
              <a:xfrm>
                <a:off x="390421" y="5795139"/>
                <a:ext cx="4314112" cy="307777"/>
              </a:xfrm>
              <a:prstGeom prst="rect">
                <a:avLst/>
              </a:prstGeom>
              <a:noFill/>
            </p:spPr>
            <p:txBody>
              <a:bodyPr wrap="square" rtlCol="0">
                <a:spAutoFit/>
              </a:bodyPr>
              <a:lstStyle/>
              <a:p>
                <a:r>
                  <a:rPr lang="fr-FR" sz="1300" dirty="0">
                    <a:solidFill>
                      <a:srgbClr val="FFFF00"/>
                    </a:solidFill>
                  </a:rPr>
                  <a:t>Emissions and electricity generation by fuel using GCAM</a:t>
                </a:r>
              </a:p>
            </p:txBody>
          </p:sp>
          <p:sp>
            <p:nvSpPr>
              <p:cNvPr id="45" name="TextBox 44">
                <a:extLst>
                  <a:ext uri="{FF2B5EF4-FFF2-40B4-BE49-F238E27FC236}">
                    <a16:creationId xmlns:a16="http://schemas.microsoft.com/office/drawing/2014/main" id="{B7027F9F-3F53-4442-6E2A-E59564C13EF8}"/>
                  </a:ext>
                </a:extLst>
              </p:cNvPr>
              <p:cNvSpPr txBox="1"/>
              <p:nvPr/>
            </p:nvSpPr>
            <p:spPr>
              <a:xfrm>
                <a:off x="958216" y="4985360"/>
                <a:ext cx="3330417" cy="369332"/>
              </a:xfrm>
              <a:prstGeom prst="rect">
                <a:avLst/>
              </a:prstGeom>
              <a:noFill/>
            </p:spPr>
            <p:txBody>
              <a:bodyPr wrap="square" rtlCol="0">
                <a:spAutoFit/>
              </a:bodyPr>
              <a:lstStyle/>
              <a:p>
                <a:r>
                  <a:rPr lang="fr-FR" dirty="0">
                    <a:solidFill>
                      <a:schemeClr val="bg1"/>
                    </a:solidFill>
                  </a:rPr>
                  <a:t>Serves as reference scenario</a:t>
                </a:r>
                <a:endParaRPr lang="fr-FR" dirty="0"/>
              </a:p>
            </p:txBody>
          </p:sp>
        </p:grpSp>
        <p:cxnSp>
          <p:nvCxnSpPr>
            <p:cNvPr id="47" name="Straight Arrow Connector 46">
              <a:extLst>
                <a:ext uri="{FF2B5EF4-FFF2-40B4-BE49-F238E27FC236}">
                  <a16:creationId xmlns:a16="http://schemas.microsoft.com/office/drawing/2014/main" id="{E655DA1D-630E-DF9C-82F0-2C85D1C94E21}"/>
                </a:ext>
              </a:extLst>
            </p:cNvPr>
            <p:cNvCxnSpPr>
              <a:stCxn id="36" idx="2"/>
            </p:cNvCxnSpPr>
            <p:nvPr/>
          </p:nvCxnSpPr>
          <p:spPr>
            <a:xfrm flipH="1">
              <a:off x="2164204" y="4241200"/>
              <a:ext cx="1" cy="344145"/>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5FD3A00D-7C34-A393-27FC-0F1F8F18567A}"/>
                </a:ext>
              </a:extLst>
            </p:cNvPr>
            <p:cNvGrpSpPr/>
            <p:nvPr/>
          </p:nvGrpSpPr>
          <p:grpSpPr>
            <a:xfrm>
              <a:off x="4854015" y="4532965"/>
              <a:ext cx="4397879" cy="1619139"/>
              <a:chOff x="306654" y="4585344"/>
              <a:chExt cx="4397879" cy="1619139"/>
            </a:xfrm>
          </p:grpSpPr>
          <p:sp>
            <p:nvSpPr>
              <p:cNvPr id="50" name="Rectangle: Rounded Corners 49">
                <a:extLst>
                  <a:ext uri="{FF2B5EF4-FFF2-40B4-BE49-F238E27FC236}">
                    <a16:creationId xmlns:a16="http://schemas.microsoft.com/office/drawing/2014/main" id="{7AB445DE-911C-5B7D-B73E-8C1A513365CB}"/>
                  </a:ext>
                </a:extLst>
              </p:cNvPr>
              <p:cNvSpPr/>
              <p:nvPr/>
            </p:nvSpPr>
            <p:spPr>
              <a:xfrm>
                <a:off x="306654" y="4585344"/>
                <a:ext cx="4294373" cy="161913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TextBox 50">
                <a:extLst>
                  <a:ext uri="{FF2B5EF4-FFF2-40B4-BE49-F238E27FC236}">
                    <a16:creationId xmlns:a16="http://schemas.microsoft.com/office/drawing/2014/main" id="{3D907E54-B051-2AB5-2E73-4AF36562EEE7}"/>
                  </a:ext>
                </a:extLst>
              </p:cNvPr>
              <p:cNvSpPr txBox="1"/>
              <p:nvPr/>
            </p:nvSpPr>
            <p:spPr>
              <a:xfrm>
                <a:off x="882269" y="4595594"/>
                <a:ext cx="3330416" cy="375287"/>
              </a:xfrm>
              <a:prstGeom prst="rect">
                <a:avLst/>
              </a:prstGeom>
              <a:noFill/>
              <a:ln w="12700">
                <a:solidFill>
                  <a:schemeClr val="bg1"/>
                </a:solidFill>
              </a:ln>
            </p:spPr>
            <p:txBody>
              <a:bodyPr wrap="square" rtlCol="0">
                <a:spAutoFit/>
              </a:bodyPr>
              <a:lstStyle/>
              <a:p>
                <a:r>
                  <a:rPr lang="fr-FR" dirty="0">
                    <a:solidFill>
                      <a:schemeClr val="bg1"/>
                    </a:solidFill>
                  </a:rPr>
                  <a:t>With urban heat island effect </a:t>
                </a:r>
                <a:endParaRPr lang="fr-FR" dirty="0"/>
              </a:p>
            </p:txBody>
          </p:sp>
          <p:sp>
            <p:nvSpPr>
              <p:cNvPr id="52" name="TextBox 51">
                <a:extLst>
                  <a:ext uri="{FF2B5EF4-FFF2-40B4-BE49-F238E27FC236}">
                    <a16:creationId xmlns:a16="http://schemas.microsoft.com/office/drawing/2014/main" id="{C69225F9-BC34-6CC0-B294-F5B92EAF5E5D}"/>
                  </a:ext>
                </a:extLst>
              </p:cNvPr>
              <p:cNvSpPr txBox="1"/>
              <p:nvPr/>
            </p:nvSpPr>
            <p:spPr>
              <a:xfrm>
                <a:off x="1181292" y="5335232"/>
                <a:ext cx="2928927" cy="414407"/>
              </a:xfrm>
              <a:prstGeom prst="rect">
                <a:avLst/>
              </a:prstGeom>
              <a:noFill/>
            </p:spPr>
            <p:txBody>
              <a:bodyPr wrap="square" rtlCol="0">
                <a:spAutoFit/>
              </a:bodyPr>
              <a:lstStyle/>
              <a:p>
                <a:r>
                  <a:rPr lang="fr-FR" dirty="0">
                    <a:solidFill>
                      <a:schemeClr val="bg1"/>
                    </a:solidFill>
                  </a:rPr>
                  <a:t>Compare with local data</a:t>
                </a:r>
                <a:endParaRPr lang="fr-FR" dirty="0"/>
              </a:p>
            </p:txBody>
          </p:sp>
          <p:sp>
            <p:nvSpPr>
              <p:cNvPr id="53" name="TextBox 52">
                <a:extLst>
                  <a:ext uri="{FF2B5EF4-FFF2-40B4-BE49-F238E27FC236}">
                    <a16:creationId xmlns:a16="http://schemas.microsoft.com/office/drawing/2014/main" id="{0C387E2C-6FF1-E5E5-4AAB-3FB88C1AEC11}"/>
                  </a:ext>
                </a:extLst>
              </p:cNvPr>
              <p:cNvSpPr txBox="1"/>
              <p:nvPr/>
            </p:nvSpPr>
            <p:spPr>
              <a:xfrm>
                <a:off x="390421" y="5795139"/>
                <a:ext cx="4314112" cy="307777"/>
              </a:xfrm>
              <a:prstGeom prst="rect">
                <a:avLst/>
              </a:prstGeom>
              <a:noFill/>
            </p:spPr>
            <p:txBody>
              <a:bodyPr wrap="square" rtlCol="0">
                <a:spAutoFit/>
              </a:bodyPr>
              <a:lstStyle/>
              <a:p>
                <a:r>
                  <a:rPr lang="fr-FR" sz="1300" dirty="0">
                    <a:solidFill>
                      <a:srgbClr val="FFFF00"/>
                    </a:solidFill>
                  </a:rPr>
                  <a:t>Emissions and electricity generation by fuel using GCAM</a:t>
                </a:r>
              </a:p>
            </p:txBody>
          </p:sp>
          <p:sp>
            <p:nvSpPr>
              <p:cNvPr id="54" name="TextBox 53">
                <a:extLst>
                  <a:ext uri="{FF2B5EF4-FFF2-40B4-BE49-F238E27FC236}">
                    <a16:creationId xmlns:a16="http://schemas.microsoft.com/office/drawing/2014/main" id="{ECDEB23F-9952-3D01-B465-A855BD134819}"/>
                  </a:ext>
                </a:extLst>
              </p:cNvPr>
              <p:cNvSpPr txBox="1"/>
              <p:nvPr/>
            </p:nvSpPr>
            <p:spPr>
              <a:xfrm>
                <a:off x="958216" y="4985360"/>
                <a:ext cx="3330417" cy="369332"/>
              </a:xfrm>
              <a:prstGeom prst="rect">
                <a:avLst/>
              </a:prstGeom>
              <a:noFill/>
            </p:spPr>
            <p:txBody>
              <a:bodyPr wrap="square" rtlCol="0">
                <a:spAutoFit/>
              </a:bodyPr>
              <a:lstStyle/>
              <a:p>
                <a:r>
                  <a:rPr lang="fr-FR" dirty="0">
                    <a:solidFill>
                      <a:schemeClr val="bg1"/>
                    </a:solidFill>
                  </a:rPr>
                  <a:t>Serves as UHI impact scenario</a:t>
                </a:r>
                <a:endParaRPr lang="fr-FR" dirty="0"/>
              </a:p>
            </p:txBody>
          </p:sp>
        </p:grpSp>
        <p:cxnSp>
          <p:nvCxnSpPr>
            <p:cNvPr id="65" name="Straight Arrow Connector 64">
              <a:extLst>
                <a:ext uri="{FF2B5EF4-FFF2-40B4-BE49-F238E27FC236}">
                  <a16:creationId xmlns:a16="http://schemas.microsoft.com/office/drawing/2014/main" id="{66D066D6-8DB1-2E89-8F2B-665D63C664B9}"/>
                </a:ext>
              </a:extLst>
            </p:cNvPr>
            <p:cNvCxnSpPr/>
            <p:nvPr/>
          </p:nvCxnSpPr>
          <p:spPr>
            <a:xfrm flipH="1">
              <a:off x="7009332" y="4144005"/>
              <a:ext cx="1" cy="434295"/>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728AA023-2F6B-040C-262D-29B137D57D60}"/>
              </a:ext>
            </a:extLst>
          </p:cNvPr>
          <p:cNvGrpSpPr/>
          <p:nvPr/>
        </p:nvGrpSpPr>
        <p:grpSpPr>
          <a:xfrm>
            <a:off x="113351" y="54762"/>
            <a:ext cx="9030649" cy="822943"/>
            <a:chOff x="-15725" y="0"/>
            <a:chExt cx="9159724" cy="822943"/>
          </a:xfrm>
        </p:grpSpPr>
        <p:sp>
          <p:nvSpPr>
            <p:cNvPr id="68" name="Rectangle 67">
              <a:extLst>
                <a:ext uri="{FF2B5EF4-FFF2-40B4-BE49-F238E27FC236}">
                  <a16:creationId xmlns:a16="http://schemas.microsoft.com/office/drawing/2014/main" id="{FB55D9A4-B660-42F1-818E-8D0D66309D74}"/>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sp>
          <p:nvSpPr>
            <p:cNvPr id="69" name="TextBox 8">
              <a:extLst>
                <a:ext uri="{FF2B5EF4-FFF2-40B4-BE49-F238E27FC236}">
                  <a16:creationId xmlns:a16="http://schemas.microsoft.com/office/drawing/2014/main" id="{7D70DB71-CDC0-23B4-A01A-ED4B99367873}"/>
                </a:ext>
              </a:extLst>
            </p:cNvPr>
            <p:cNvSpPr txBox="1">
              <a:spLocks noChangeArrowheads="1"/>
            </p:cNvSpPr>
            <p:nvPr/>
          </p:nvSpPr>
          <p:spPr bwMode="auto">
            <a:xfrm>
              <a:off x="2390931" y="76887"/>
              <a:ext cx="425947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70" name="Group 8">
              <a:extLst>
                <a:ext uri="{FF2B5EF4-FFF2-40B4-BE49-F238E27FC236}">
                  <a16:creationId xmlns:a16="http://schemas.microsoft.com/office/drawing/2014/main" id="{DBD1BFE2-5AC8-091D-B4B2-B705C92015D5}"/>
                </a:ext>
              </a:extLst>
            </p:cNvPr>
            <p:cNvGrpSpPr>
              <a:grpSpLocks/>
            </p:cNvGrpSpPr>
            <p:nvPr/>
          </p:nvGrpSpPr>
          <p:grpSpPr bwMode="auto">
            <a:xfrm>
              <a:off x="0" y="2"/>
              <a:ext cx="9143999" cy="631823"/>
              <a:chOff x="2" y="2"/>
              <a:chExt cx="9144647" cy="669991"/>
            </a:xfrm>
          </p:grpSpPr>
          <p:pic>
            <p:nvPicPr>
              <p:cNvPr id="72" name="Picture 1">
                <a:extLst>
                  <a:ext uri="{FF2B5EF4-FFF2-40B4-BE49-F238E27FC236}">
                    <a16:creationId xmlns:a16="http://schemas.microsoft.com/office/drawing/2014/main" id="{AE4AA118-C441-5297-7BCF-940C37536DF8}"/>
                  </a:ext>
                </a:extLst>
              </p:cNvPr>
              <p:cNvPicPr>
                <a:picLocks noChangeAspect="1"/>
              </p:cNvPicPr>
              <p:nvPr/>
            </p:nvPicPr>
            <p:blipFill>
              <a:blip r:embed="rId3">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10">
                <a:extLst>
                  <a:ext uri="{FF2B5EF4-FFF2-40B4-BE49-F238E27FC236}">
                    <a16:creationId xmlns:a16="http://schemas.microsoft.com/office/drawing/2014/main" id="{C9A1FD31-0283-8E58-F980-A9BA7646C444}"/>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sp>
          <p:nvSpPr>
            <p:cNvPr id="71" name="TextBox 70">
              <a:extLst>
                <a:ext uri="{FF2B5EF4-FFF2-40B4-BE49-F238E27FC236}">
                  <a16:creationId xmlns:a16="http://schemas.microsoft.com/office/drawing/2014/main" id="{F1272131-AB81-5FF2-3E72-6B9EB748CE50}"/>
                </a:ext>
              </a:extLst>
            </p:cNvPr>
            <p:cNvSpPr txBox="1"/>
            <p:nvPr/>
          </p:nvSpPr>
          <p:spPr>
            <a:xfrm>
              <a:off x="-15725" y="453611"/>
              <a:ext cx="9144000" cy="369332"/>
            </a:xfrm>
            <a:prstGeom prst="rect">
              <a:avLst/>
            </a:prstGeom>
            <a:noFill/>
          </p:spPr>
          <p:txBody>
            <a:bodyPr wrap="square">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Preliminary Results T</a:t>
              </a:r>
              <a:r>
                <a:rPr lang="en-US" b="1" i="0" u="none" strike="noStrike" baseline="0" dirty="0">
                  <a:solidFill>
                    <a:srgbClr val="FFFF00"/>
                  </a:solidFill>
                  <a:latin typeface="Times New Roman" panose="02020603050405020304" pitchFamily="18" charset="0"/>
                  <a:cs typeface="Times New Roman" panose="02020603050405020304" pitchFamily="18" charset="0"/>
                </a:rPr>
                <a:t>ask4</a:t>
              </a:r>
            </a:p>
          </p:txBody>
        </p:sp>
      </p:grpSp>
      <p:sp>
        <p:nvSpPr>
          <p:cNvPr id="74" name="TextBox 73">
            <a:extLst>
              <a:ext uri="{FF2B5EF4-FFF2-40B4-BE49-F238E27FC236}">
                <a16:creationId xmlns:a16="http://schemas.microsoft.com/office/drawing/2014/main" id="{7094E77A-CFB0-87D6-E652-A8F6C0D7E689}"/>
              </a:ext>
            </a:extLst>
          </p:cNvPr>
          <p:cNvSpPr txBox="1"/>
          <p:nvPr/>
        </p:nvSpPr>
        <p:spPr>
          <a:xfrm>
            <a:off x="414901" y="5829908"/>
            <a:ext cx="8670239" cy="461665"/>
          </a:xfrm>
          <a:prstGeom prst="rect">
            <a:avLst/>
          </a:prstGeom>
          <a:noFill/>
        </p:spPr>
        <p:txBody>
          <a:bodyPr wrap="square" rtlCol="0">
            <a:spAutoFit/>
          </a:bodyPr>
          <a:lstStyle/>
          <a:p>
            <a:pPr algn="just"/>
            <a:r>
              <a:rPr lang="en-US" sz="1200" dirty="0">
                <a:solidFill>
                  <a:srgbClr val="FFFF00"/>
                </a:solidFill>
              </a:rPr>
              <a:t>The objective of task 4 is to explore the impact of urban heat island (UHI)-induced changes in near-surface temperature and floor space on building energy heating and cooling demand, and how this shift will affect the corresponding electricity generation and emissions.</a:t>
            </a:r>
          </a:p>
        </p:txBody>
      </p:sp>
      <p:sp>
        <p:nvSpPr>
          <p:cNvPr id="9" name="TextBox 8">
            <a:extLst>
              <a:ext uri="{FF2B5EF4-FFF2-40B4-BE49-F238E27FC236}">
                <a16:creationId xmlns:a16="http://schemas.microsoft.com/office/drawing/2014/main" id="{9609E37F-B986-C853-2C83-72ED2A017E11}"/>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952349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65BD82-D818-27DD-D2E3-8D6C663E0CB2}"/>
              </a:ext>
            </a:extLst>
          </p:cNvPr>
          <p:cNvGrpSpPr/>
          <p:nvPr/>
        </p:nvGrpSpPr>
        <p:grpSpPr>
          <a:xfrm>
            <a:off x="0" y="0"/>
            <a:ext cx="9143999" cy="631825"/>
            <a:chOff x="0" y="0"/>
            <a:chExt cx="9143999" cy="631825"/>
          </a:xfrm>
        </p:grpSpPr>
        <p:sp>
          <p:nvSpPr>
            <p:cNvPr id="10" name="Rectangle 10">
              <a:extLst>
                <a:ext uri="{FF2B5EF4-FFF2-40B4-BE49-F238E27FC236}">
                  <a16:creationId xmlns:a16="http://schemas.microsoft.com/office/drawing/2014/main" id="{E974A2E9-4CC3-A986-5B90-191D266612E5}"/>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sp>
          <p:nvSpPr>
            <p:cNvPr id="12" name="TextBox 8">
              <a:extLst>
                <a:ext uri="{FF2B5EF4-FFF2-40B4-BE49-F238E27FC236}">
                  <a16:creationId xmlns:a16="http://schemas.microsoft.com/office/drawing/2014/main" id="{AC1E2579-7FC7-ECF3-25A2-FC68F0E50A3B}"/>
                </a:ext>
              </a:extLst>
            </p:cNvPr>
            <p:cNvSpPr txBox="1">
              <a:spLocks noChangeArrowheads="1"/>
            </p:cNvSpPr>
            <p:nvPr/>
          </p:nvSpPr>
          <p:spPr bwMode="auto">
            <a:xfrm>
              <a:off x="2390931" y="76887"/>
              <a:ext cx="425947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13" name="Group 8">
              <a:extLst>
                <a:ext uri="{FF2B5EF4-FFF2-40B4-BE49-F238E27FC236}">
                  <a16:creationId xmlns:a16="http://schemas.microsoft.com/office/drawing/2014/main" id="{DF8E828E-7F65-DDBD-1EBC-FD20867501BC}"/>
                </a:ext>
              </a:extLst>
            </p:cNvPr>
            <p:cNvGrpSpPr>
              <a:grpSpLocks/>
            </p:cNvGrpSpPr>
            <p:nvPr/>
          </p:nvGrpSpPr>
          <p:grpSpPr bwMode="auto">
            <a:xfrm>
              <a:off x="0" y="2"/>
              <a:ext cx="9143999" cy="631823"/>
              <a:chOff x="2" y="2"/>
              <a:chExt cx="9144647" cy="669991"/>
            </a:xfrm>
          </p:grpSpPr>
          <p:pic>
            <p:nvPicPr>
              <p:cNvPr id="14" name="Picture 1">
                <a:extLst>
                  <a:ext uri="{FF2B5EF4-FFF2-40B4-BE49-F238E27FC236}">
                    <a16:creationId xmlns:a16="http://schemas.microsoft.com/office/drawing/2014/main" id="{59CFCA77-C512-1723-5356-1EFB2BA3046E}"/>
                  </a:ext>
                </a:extLst>
              </p:cNvPr>
              <p:cNvPicPr>
                <a:picLocks noChangeAspect="1"/>
              </p:cNvPicPr>
              <p:nvPr/>
            </p:nvPicPr>
            <p:blipFill>
              <a:blip r:embed="rId2">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a:extLst>
                  <a:ext uri="{FF2B5EF4-FFF2-40B4-BE49-F238E27FC236}">
                    <a16:creationId xmlns:a16="http://schemas.microsoft.com/office/drawing/2014/main" id="{4B44F101-6003-9BFF-FC5F-41D3A4F73E4B}"/>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grpSp>
      <p:sp>
        <p:nvSpPr>
          <p:cNvPr id="4" name="TextBox 3">
            <a:extLst>
              <a:ext uri="{FF2B5EF4-FFF2-40B4-BE49-F238E27FC236}">
                <a16:creationId xmlns:a16="http://schemas.microsoft.com/office/drawing/2014/main" id="{3C5EF701-AB7B-A3E4-F50F-177AA55288A1}"/>
              </a:ext>
            </a:extLst>
          </p:cNvPr>
          <p:cNvSpPr txBox="1"/>
          <p:nvPr/>
        </p:nvSpPr>
        <p:spPr>
          <a:xfrm>
            <a:off x="2235200" y="2086707"/>
            <a:ext cx="5017476" cy="1200329"/>
          </a:xfrm>
          <a:prstGeom prst="rect">
            <a:avLst/>
          </a:prstGeom>
          <a:noFill/>
        </p:spPr>
        <p:txBody>
          <a:bodyPr wrap="square" rtlCol="0">
            <a:spAutoFit/>
          </a:bodyPr>
          <a:lstStyle/>
          <a:p>
            <a:pPr marL="685800" indent="-685800">
              <a:buFont typeface="Arial" panose="020B0604020202020204" pitchFamily="34" charset="0"/>
              <a:buChar char="•"/>
            </a:pPr>
            <a:r>
              <a:rPr lang="en-US" dirty="0">
                <a:solidFill>
                  <a:schemeClr val="bg1"/>
                </a:solidFill>
              </a:rPr>
              <a:t>The proposal is in good shape</a:t>
            </a:r>
          </a:p>
          <a:p>
            <a:pPr marL="685800" indent="-685800">
              <a:buFont typeface="Arial" panose="020B0604020202020204" pitchFamily="34" charset="0"/>
              <a:buChar char="•"/>
            </a:pPr>
            <a:r>
              <a:rPr lang="en-US" dirty="0">
                <a:solidFill>
                  <a:schemeClr val="bg1"/>
                </a:solidFill>
              </a:rPr>
              <a:t>Dynamic team working together</a:t>
            </a:r>
          </a:p>
          <a:p>
            <a:pPr marL="685800" indent="-685800">
              <a:buFont typeface="Arial" panose="020B0604020202020204" pitchFamily="34" charset="0"/>
              <a:buChar char="•"/>
            </a:pPr>
            <a:r>
              <a:rPr lang="en-US" dirty="0">
                <a:solidFill>
                  <a:schemeClr val="bg1"/>
                </a:solidFill>
              </a:rPr>
              <a:t>Meeting monthly </a:t>
            </a:r>
          </a:p>
          <a:p>
            <a:pPr marL="685800" indent="-685800">
              <a:buFont typeface="Arial" panose="020B0604020202020204" pitchFamily="34" charset="0"/>
              <a:buChar char="•"/>
            </a:pPr>
            <a:r>
              <a:rPr lang="en-US" dirty="0">
                <a:solidFill>
                  <a:schemeClr val="bg1"/>
                </a:solidFill>
              </a:rPr>
              <a:t>Expect all deliverables to be on time</a:t>
            </a:r>
          </a:p>
        </p:txBody>
      </p:sp>
      <p:sp>
        <p:nvSpPr>
          <p:cNvPr id="2" name="TextBox 1">
            <a:extLst>
              <a:ext uri="{FF2B5EF4-FFF2-40B4-BE49-F238E27FC236}">
                <a16:creationId xmlns:a16="http://schemas.microsoft.com/office/drawing/2014/main" id="{435283C0-FC00-0F50-A176-4CA6651D148A}"/>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4205000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65BD82-D818-27DD-D2E3-8D6C663E0CB2}"/>
              </a:ext>
            </a:extLst>
          </p:cNvPr>
          <p:cNvGrpSpPr/>
          <p:nvPr/>
        </p:nvGrpSpPr>
        <p:grpSpPr>
          <a:xfrm>
            <a:off x="0" y="0"/>
            <a:ext cx="9143999" cy="631825"/>
            <a:chOff x="0" y="0"/>
            <a:chExt cx="9143999" cy="631825"/>
          </a:xfrm>
        </p:grpSpPr>
        <p:sp>
          <p:nvSpPr>
            <p:cNvPr id="10" name="Rectangle 10">
              <a:extLst>
                <a:ext uri="{FF2B5EF4-FFF2-40B4-BE49-F238E27FC236}">
                  <a16:creationId xmlns:a16="http://schemas.microsoft.com/office/drawing/2014/main" id="{E974A2E9-4CC3-A986-5B90-191D266612E5}"/>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sp>
          <p:nvSpPr>
            <p:cNvPr id="12" name="TextBox 8">
              <a:extLst>
                <a:ext uri="{FF2B5EF4-FFF2-40B4-BE49-F238E27FC236}">
                  <a16:creationId xmlns:a16="http://schemas.microsoft.com/office/drawing/2014/main" id="{AC1E2579-7FC7-ECF3-25A2-FC68F0E50A3B}"/>
                </a:ext>
              </a:extLst>
            </p:cNvPr>
            <p:cNvSpPr txBox="1">
              <a:spLocks noChangeArrowheads="1"/>
            </p:cNvSpPr>
            <p:nvPr/>
          </p:nvSpPr>
          <p:spPr bwMode="auto">
            <a:xfrm>
              <a:off x="2390931" y="76887"/>
              <a:ext cx="425947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13" name="Group 8">
              <a:extLst>
                <a:ext uri="{FF2B5EF4-FFF2-40B4-BE49-F238E27FC236}">
                  <a16:creationId xmlns:a16="http://schemas.microsoft.com/office/drawing/2014/main" id="{DF8E828E-7F65-DDBD-1EBC-FD20867501BC}"/>
                </a:ext>
              </a:extLst>
            </p:cNvPr>
            <p:cNvGrpSpPr>
              <a:grpSpLocks/>
            </p:cNvGrpSpPr>
            <p:nvPr/>
          </p:nvGrpSpPr>
          <p:grpSpPr bwMode="auto">
            <a:xfrm>
              <a:off x="0" y="2"/>
              <a:ext cx="9143999" cy="631823"/>
              <a:chOff x="2" y="2"/>
              <a:chExt cx="9144647" cy="669991"/>
            </a:xfrm>
          </p:grpSpPr>
          <p:pic>
            <p:nvPicPr>
              <p:cNvPr id="14" name="Picture 1">
                <a:extLst>
                  <a:ext uri="{FF2B5EF4-FFF2-40B4-BE49-F238E27FC236}">
                    <a16:creationId xmlns:a16="http://schemas.microsoft.com/office/drawing/2014/main" id="{59CFCA77-C512-1723-5356-1EFB2BA3046E}"/>
                  </a:ext>
                </a:extLst>
              </p:cNvPr>
              <p:cNvPicPr>
                <a:picLocks noChangeAspect="1"/>
              </p:cNvPicPr>
              <p:nvPr/>
            </p:nvPicPr>
            <p:blipFill>
              <a:blip r:embed="rId2">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a:extLst>
                  <a:ext uri="{FF2B5EF4-FFF2-40B4-BE49-F238E27FC236}">
                    <a16:creationId xmlns:a16="http://schemas.microsoft.com/office/drawing/2014/main" id="{4B44F101-6003-9BFF-FC5F-41D3A4F73E4B}"/>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grpSp>
      <p:sp>
        <p:nvSpPr>
          <p:cNvPr id="4" name="TextBox 3">
            <a:extLst>
              <a:ext uri="{FF2B5EF4-FFF2-40B4-BE49-F238E27FC236}">
                <a16:creationId xmlns:a16="http://schemas.microsoft.com/office/drawing/2014/main" id="{3C5EF701-AB7B-A3E4-F50F-177AA55288A1}"/>
              </a:ext>
            </a:extLst>
          </p:cNvPr>
          <p:cNvSpPr txBox="1"/>
          <p:nvPr/>
        </p:nvSpPr>
        <p:spPr>
          <a:xfrm>
            <a:off x="3782071" y="2571262"/>
            <a:ext cx="1329192" cy="923330"/>
          </a:xfrm>
          <a:prstGeom prst="rect">
            <a:avLst/>
          </a:prstGeom>
          <a:noFill/>
        </p:spPr>
        <p:txBody>
          <a:bodyPr wrap="square" rtlCol="0">
            <a:spAutoFit/>
          </a:bodyPr>
          <a:lstStyle/>
          <a:p>
            <a:r>
              <a:rPr lang="en-US" sz="5400" dirty="0">
                <a:solidFill>
                  <a:schemeClr val="bg1"/>
                </a:solidFill>
              </a:rPr>
              <a:t>End</a:t>
            </a:r>
          </a:p>
        </p:txBody>
      </p:sp>
    </p:spTree>
    <p:extLst>
      <p:ext uri="{BB962C8B-B14F-4D97-AF65-F5344CB8AC3E}">
        <p14:creationId xmlns:p14="http://schemas.microsoft.com/office/powerpoint/2010/main" val="2938671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E974A2E9-4CC3-A986-5B90-191D266612E5}"/>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nvGrpSpPr>
          <p:cNvPr id="11" name="Group 1">
            <a:extLst>
              <a:ext uri="{FF2B5EF4-FFF2-40B4-BE49-F238E27FC236}">
                <a16:creationId xmlns:a16="http://schemas.microsoft.com/office/drawing/2014/main" id="{A1364F83-E8CC-FFA7-FD64-DFE4CD59A765}"/>
              </a:ext>
            </a:extLst>
          </p:cNvPr>
          <p:cNvGrpSpPr>
            <a:grpSpLocks/>
          </p:cNvGrpSpPr>
          <p:nvPr/>
        </p:nvGrpSpPr>
        <p:grpSpPr bwMode="auto">
          <a:xfrm>
            <a:off x="0" y="2"/>
            <a:ext cx="9143999" cy="631823"/>
            <a:chOff x="0" y="2"/>
            <a:chExt cx="9144649" cy="632296"/>
          </a:xfrm>
        </p:grpSpPr>
        <p:sp>
          <p:nvSpPr>
            <p:cNvPr id="12" name="TextBox 8">
              <a:extLst>
                <a:ext uri="{FF2B5EF4-FFF2-40B4-BE49-F238E27FC236}">
                  <a16:creationId xmlns:a16="http://schemas.microsoft.com/office/drawing/2014/main" id="{AC1E2579-7FC7-ECF3-25A2-FC68F0E50A3B}"/>
                </a:ext>
              </a:extLst>
            </p:cNvPr>
            <p:cNvSpPr txBox="1">
              <a:spLocks noChangeArrowheads="1"/>
            </p:cNvSpPr>
            <p:nvPr/>
          </p:nvSpPr>
          <p:spPr bwMode="auto">
            <a:xfrm>
              <a:off x="2626467" y="76945"/>
              <a:ext cx="4202038" cy="46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13" name="Group 8">
              <a:extLst>
                <a:ext uri="{FF2B5EF4-FFF2-40B4-BE49-F238E27FC236}">
                  <a16:creationId xmlns:a16="http://schemas.microsoft.com/office/drawing/2014/main" id="{DF8E828E-7F65-DDBD-1EBC-FD20867501BC}"/>
                </a:ext>
              </a:extLst>
            </p:cNvPr>
            <p:cNvGrpSpPr>
              <a:grpSpLocks/>
            </p:cNvGrpSpPr>
            <p:nvPr/>
          </p:nvGrpSpPr>
          <p:grpSpPr bwMode="auto">
            <a:xfrm>
              <a:off x="0" y="2"/>
              <a:ext cx="9144649" cy="632296"/>
              <a:chOff x="2" y="2"/>
              <a:chExt cx="9144647" cy="669991"/>
            </a:xfrm>
          </p:grpSpPr>
          <p:pic>
            <p:nvPicPr>
              <p:cNvPr id="14" name="Picture 1">
                <a:extLst>
                  <a:ext uri="{FF2B5EF4-FFF2-40B4-BE49-F238E27FC236}">
                    <a16:creationId xmlns:a16="http://schemas.microsoft.com/office/drawing/2014/main" id="{59CFCA77-C512-1723-5356-1EFB2BA3046E}"/>
                  </a:ext>
                </a:extLst>
              </p:cNvPr>
              <p:cNvPicPr>
                <a:picLocks noChangeAspect="1"/>
              </p:cNvPicPr>
              <p:nvPr/>
            </p:nvPicPr>
            <p:blipFill>
              <a:blip r:embed="rId3">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a:extLst>
                  <a:ext uri="{FF2B5EF4-FFF2-40B4-BE49-F238E27FC236}">
                    <a16:creationId xmlns:a16="http://schemas.microsoft.com/office/drawing/2014/main" id="{4B44F101-6003-9BFF-FC5F-41D3A4F73E4B}"/>
                  </a:ext>
                </a:extLst>
              </p:cNvPr>
              <p:cNvSpPr>
                <a:spLocks noChangeArrowheads="1"/>
              </p:cNvSpPr>
              <p:nvPr/>
            </p:nvSpPr>
            <p:spPr bwMode="auto">
              <a:xfrm>
                <a:off x="8321040" y="88063"/>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grpSp>
      <p:sp>
        <p:nvSpPr>
          <p:cNvPr id="16" name="TextBox 15">
            <a:extLst>
              <a:ext uri="{FF2B5EF4-FFF2-40B4-BE49-F238E27FC236}">
                <a16:creationId xmlns:a16="http://schemas.microsoft.com/office/drawing/2014/main" id="{0BE3BE80-6B10-1891-510B-C3F63F30F989}"/>
              </a:ext>
            </a:extLst>
          </p:cNvPr>
          <p:cNvSpPr txBox="1"/>
          <p:nvPr/>
        </p:nvSpPr>
        <p:spPr>
          <a:xfrm>
            <a:off x="830424" y="538551"/>
            <a:ext cx="8313576" cy="369332"/>
          </a:xfrm>
          <a:prstGeom prst="rect">
            <a:avLst/>
          </a:prstGeom>
          <a:noFill/>
        </p:spPr>
        <p:txBody>
          <a:bodyPr wrap="square">
            <a:spAutoFit/>
          </a:bodyPr>
          <a:lstStyle/>
          <a:p>
            <a:pPr algn="ctr"/>
            <a:r>
              <a:rPr lang="en-US" b="1" i="0" u="none" strike="noStrike" baseline="0" dirty="0">
                <a:solidFill>
                  <a:srgbClr val="FFFF00"/>
                </a:solidFill>
                <a:latin typeface="TimesNewRomanPS-BoldMT"/>
              </a:rPr>
              <a:t>Challenges in Urban  </a:t>
            </a:r>
            <a:r>
              <a:rPr lang="en-US" b="1" dirty="0">
                <a:solidFill>
                  <a:srgbClr val="FFFF00"/>
                </a:solidFill>
                <a:latin typeface="TimesNewRomanPS-BoldMT"/>
              </a:rPr>
              <a:t>S</a:t>
            </a:r>
            <a:r>
              <a:rPr lang="en-US" b="1" i="0" u="none" strike="noStrike" baseline="0" dirty="0">
                <a:solidFill>
                  <a:srgbClr val="FFFF00"/>
                </a:solidFill>
                <a:latin typeface="TimesNewRomanPS-BoldMT"/>
              </a:rPr>
              <a:t>cience</a:t>
            </a:r>
          </a:p>
        </p:txBody>
      </p:sp>
      <p:sp>
        <p:nvSpPr>
          <p:cNvPr id="4" name="Rectangle 9">
            <a:extLst>
              <a:ext uri="{FF2B5EF4-FFF2-40B4-BE49-F238E27FC236}">
                <a16:creationId xmlns:a16="http://schemas.microsoft.com/office/drawing/2014/main" id="{E77E60B1-6C02-0220-F0A2-D663C71057F2}"/>
              </a:ext>
            </a:extLst>
          </p:cNvPr>
          <p:cNvSpPr>
            <a:spLocks noChangeArrowheads="1"/>
          </p:cNvSpPr>
          <p:nvPr/>
        </p:nvSpPr>
        <p:spPr bwMode="auto">
          <a:xfrm>
            <a:off x="1435178" y="954601"/>
            <a:ext cx="69690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171450" indent="-171450">
              <a:buFont typeface="Arial" panose="020B0604020202020204" pitchFamily="34" charset="0"/>
              <a:buChar char="•"/>
            </a:pPr>
            <a:r>
              <a:rPr lang="en-US" altLang="en-US" sz="1200" b="1" dirty="0">
                <a:solidFill>
                  <a:srgbClr val="FFFF00"/>
                </a:solidFill>
              </a:rPr>
              <a:t>Cities are not built the same way …nor are they built with same materials</a:t>
            </a:r>
          </a:p>
          <a:p>
            <a:pPr marL="171450" indent="-171450">
              <a:buFont typeface="Arial" panose="020B0604020202020204" pitchFamily="34" charset="0"/>
              <a:buChar char="•"/>
            </a:pPr>
            <a:r>
              <a:rPr lang="en-US" altLang="en-US" sz="1200" b="1" dirty="0">
                <a:solidFill>
                  <a:srgbClr val="FFFF00"/>
                </a:solidFill>
              </a:rPr>
              <a:t>Difficult to characterize them across the globe and study their impacts at global scales </a:t>
            </a:r>
          </a:p>
        </p:txBody>
      </p:sp>
      <p:grpSp>
        <p:nvGrpSpPr>
          <p:cNvPr id="20" name="Group 19">
            <a:extLst>
              <a:ext uri="{FF2B5EF4-FFF2-40B4-BE49-F238E27FC236}">
                <a16:creationId xmlns:a16="http://schemas.microsoft.com/office/drawing/2014/main" id="{2AA9250A-1A54-B2DA-EB34-18798EBFA4FA}"/>
              </a:ext>
            </a:extLst>
          </p:cNvPr>
          <p:cNvGrpSpPr/>
          <p:nvPr/>
        </p:nvGrpSpPr>
        <p:grpSpPr>
          <a:xfrm>
            <a:off x="120706" y="1503732"/>
            <a:ext cx="8901057" cy="1353705"/>
            <a:chOff x="120706" y="1503732"/>
            <a:chExt cx="8901057" cy="1353705"/>
          </a:xfrm>
        </p:grpSpPr>
        <p:grpSp>
          <p:nvGrpSpPr>
            <p:cNvPr id="6" name="Group 23">
              <a:extLst>
                <a:ext uri="{FF2B5EF4-FFF2-40B4-BE49-F238E27FC236}">
                  <a16:creationId xmlns:a16="http://schemas.microsoft.com/office/drawing/2014/main" id="{76C403DB-7CDF-CE3C-3F82-97FA63376AAA}"/>
                </a:ext>
              </a:extLst>
            </p:cNvPr>
            <p:cNvGrpSpPr>
              <a:grpSpLocks/>
            </p:cNvGrpSpPr>
            <p:nvPr/>
          </p:nvGrpSpPr>
          <p:grpSpPr bwMode="auto">
            <a:xfrm>
              <a:off x="120706" y="1503732"/>
              <a:ext cx="1736725" cy="1285875"/>
              <a:chOff x="2552" y="1232"/>
              <a:chExt cx="1727" cy="1152"/>
            </a:xfrm>
          </p:grpSpPr>
          <p:pic>
            <p:nvPicPr>
              <p:cNvPr id="7" name="Picture 17" descr="Whiteroofs">
                <a:extLst>
                  <a:ext uri="{FF2B5EF4-FFF2-40B4-BE49-F238E27FC236}">
                    <a16:creationId xmlns:a16="http://schemas.microsoft.com/office/drawing/2014/main" id="{E1A25E59-8C2F-56D2-B928-23460AEA3303}"/>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 y="1232"/>
                <a:ext cx="172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2">
                <a:extLst>
                  <a:ext uri="{FF2B5EF4-FFF2-40B4-BE49-F238E27FC236}">
                    <a16:creationId xmlns:a16="http://schemas.microsoft.com/office/drawing/2014/main" id="{237A6FEB-939A-3756-D328-3EEC60F54A37}"/>
                  </a:ext>
                </a:extLst>
              </p:cNvPr>
              <p:cNvSpPr>
                <a:spLocks noChangeArrowheads="1"/>
              </p:cNvSpPr>
              <p:nvPr/>
            </p:nvSpPr>
            <p:spPr bwMode="auto">
              <a:xfrm>
                <a:off x="2552" y="1232"/>
                <a:ext cx="1727" cy="1152"/>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en-US"/>
              </a:p>
            </p:txBody>
          </p:sp>
        </p:grpSp>
        <p:grpSp>
          <p:nvGrpSpPr>
            <p:cNvPr id="9" name="Group 25">
              <a:extLst>
                <a:ext uri="{FF2B5EF4-FFF2-40B4-BE49-F238E27FC236}">
                  <a16:creationId xmlns:a16="http://schemas.microsoft.com/office/drawing/2014/main" id="{8BAF793D-DCD3-A1CB-36D6-5ADB04993265}"/>
                </a:ext>
              </a:extLst>
            </p:cNvPr>
            <p:cNvGrpSpPr>
              <a:grpSpLocks/>
            </p:cNvGrpSpPr>
            <p:nvPr/>
          </p:nvGrpSpPr>
          <p:grpSpPr bwMode="auto">
            <a:xfrm>
              <a:off x="7285038" y="1569975"/>
              <a:ext cx="1736725" cy="1287462"/>
              <a:chOff x="2552" y="2634"/>
              <a:chExt cx="1727" cy="1152"/>
            </a:xfrm>
          </p:grpSpPr>
          <p:pic>
            <p:nvPicPr>
              <p:cNvPr id="17" name="Picture 18" descr="mix-green">
                <a:extLst>
                  <a:ext uri="{FF2B5EF4-FFF2-40B4-BE49-F238E27FC236}">
                    <a16:creationId xmlns:a16="http://schemas.microsoft.com/office/drawing/2014/main" id="{D59436ED-4060-B876-3A2B-D87344DC7960}"/>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 y="2634"/>
                <a:ext cx="172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1">
                <a:extLst>
                  <a:ext uri="{FF2B5EF4-FFF2-40B4-BE49-F238E27FC236}">
                    <a16:creationId xmlns:a16="http://schemas.microsoft.com/office/drawing/2014/main" id="{30DCB672-B6C3-2998-8150-8CF79833A8E6}"/>
                  </a:ext>
                </a:extLst>
              </p:cNvPr>
              <p:cNvSpPr>
                <a:spLocks noChangeArrowheads="1"/>
              </p:cNvSpPr>
              <p:nvPr/>
            </p:nvSpPr>
            <p:spPr bwMode="auto">
              <a:xfrm>
                <a:off x="2552" y="2634"/>
                <a:ext cx="1727" cy="1152"/>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en-US" dirty="0"/>
              </a:p>
            </p:txBody>
          </p:sp>
        </p:grpSp>
        <p:sp>
          <p:nvSpPr>
            <p:cNvPr id="23" name="TextBox 22">
              <a:extLst>
                <a:ext uri="{FF2B5EF4-FFF2-40B4-BE49-F238E27FC236}">
                  <a16:creationId xmlns:a16="http://schemas.microsoft.com/office/drawing/2014/main" id="{E58F42CB-29CA-6798-0BDA-CB962DA2BBB6}"/>
                </a:ext>
              </a:extLst>
            </p:cNvPr>
            <p:cNvSpPr txBox="1"/>
            <p:nvPr/>
          </p:nvSpPr>
          <p:spPr>
            <a:xfrm>
              <a:off x="2218414" y="1970909"/>
              <a:ext cx="4214192" cy="461665"/>
            </a:xfrm>
            <a:prstGeom prst="rect">
              <a:avLst/>
            </a:prstGeom>
            <a:noFill/>
          </p:spPr>
          <p:txBody>
            <a:bodyPr wrap="square">
              <a:spAutoFit/>
            </a:bodyPr>
            <a:lstStyle/>
            <a:p>
              <a:pPr marL="171450" indent="-171450" algn="just">
                <a:buFont typeface="Arial" panose="020B0604020202020204" pitchFamily="34" charset="0"/>
                <a:buChar char="•"/>
              </a:pPr>
              <a:r>
                <a:rPr lang="en-US" sz="1200" i="0" u="none" strike="noStrike" baseline="0" dirty="0">
                  <a:solidFill>
                    <a:schemeClr val="bg1"/>
                  </a:solidFill>
                  <a:latin typeface="Abadi" panose="020B0604020104020204" pitchFamily="34" charset="0"/>
                </a:rPr>
                <a:t>Urbanization </a:t>
              </a:r>
              <a:r>
                <a:rPr lang="en-US" sz="1200" dirty="0">
                  <a:solidFill>
                    <a:schemeClr val="bg1"/>
                  </a:solidFill>
                  <a:latin typeface="Abadi" panose="020B0604020104020204" pitchFamily="34" charset="0"/>
                </a:rPr>
                <a:t>must </a:t>
              </a:r>
              <a:r>
                <a:rPr lang="en-US" sz="1200" i="0" u="none" strike="noStrike" baseline="0" dirty="0">
                  <a:solidFill>
                    <a:schemeClr val="bg1"/>
                  </a:solidFill>
                  <a:latin typeface="Abadi" panose="020B0604020104020204" pitchFamily="34" charset="0"/>
                </a:rPr>
                <a:t>be mapped at a scale that resolves</a:t>
              </a:r>
            </a:p>
            <a:p>
              <a:pPr algn="just"/>
              <a:r>
                <a:rPr lang="en-US" sz="1200" dirty="0">
                  <a:solidFill>
                    <a:schemeClr val="bg1"/>
                  </a:solidFill>
                  <a:latin typeface="Abadi" panose="020B0604020104020204" pitchFamily="34" charset="0"/>
                </a:rPr>
                <a:t>   </a:t>
              </a:r>
              <a:r>
                <a:rPr lang="en-US" sz="1200" i="0" u="none" strike="noStrike" baseline="0" dirty="0">
                  <a:solidFill>
                    <a:schemeClr val="bg1"/>
                  </a:solidFill>
                  <a:latin typeface="Abadi" panose="020B0604020104020204" pitchFamily="34" charset="0"/>
                </a:rPr>
                <a:t> the urban metabolism</a:t>
              </a:r>
              <a:endParaRPr lang="en-US" sz="1200" dirty="0">
                <a:solidFill>
                  <a:schemeClr val="bg1"/>
                </a:solidFill>
                <a:latin typeface="Abadi" panose="020B0604020104020204" pitchFamily="34" charset="0"/>
              </a:endParaRPr>
            </a:p>
          </p:txBody>
        </p:sp>
      </p:grpSp>
      <p:grpSp>
        <p:nvGrpSpPr>
          <p:cNvPr id="27" name="Group 26">
            <a:extLst>
              <a:ext uri="{FF2B5EF4-FFF2-40B4-BE49-F238E27FC236}">
                <a16:creationId xmlns:a16="http://schemas.microsoft.com/office/drawing/2014/main" id="{F3EA863F-D62F-8A26-2B9C-C3DB4681B747}"/>
              </a:ext>
            </a:extLst>
          </p:cNvPr>
          <p:cNvGrpSpPr/>
          <p:nvPr/>
        </p:nvGrpSpPr>
        <p:grpSpPr>
          <a:xfrm>
            <a:off x="83338" y="2966463"/>
            <a:ext cx="8977323" cy="1667565"/>
            <a:chOff x="83338" y="2966463"/>
            <a:chExt cx="8977323" cy="1667565"/>
          </a:xfrm>
        </p:grpSpPr>
        <p:sp>
          <p:nvSpPr>
            <p:cNvPr id="26" name="TextBox 25">
              <a:extLst>
                <a:ext uri="{FF2B5EF4-FFF2-40B4-BE49-F238E27FC236}">
                  <a16:creationId xmlns:a16="http://schemas.microsoft.com/office/drawing/2014/main" id="{18505719-4A2B-29FE-820F-033538BDF494}"/>
                </a:ext>
              </a:extLst>
            </p:cNvPr>
            <p:cNvSpPr txBox="1"/>
            <p:nvPr/>
          </p:nvSpPr>
          <p:spPr>
            <a:xfrm>
              <a:off x="2115046" y="3494826"/>
              <a:ext cx="4913906" cy="461665"/>
            </a:xfrm>
            <a:prstGeom prst="rect">
              <a:avLst/>
            </a:prstGeom>
            <a:noFill/>
          </p:spPr>
          <p:txBody>
            <a:bodyPr wrap="square">
              <a:spAutoFit/>
            </a:bodyPr>
            <a:lstStyle/>
            <a:p>
              <a:pPr marL="171450" indent="-171450" algn="just">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Cities, interact with atmosphere and require multi-level models</a:t>
              </a:r>
            </a:p>
            <a:p>
              <a:pPr algn="just"/>
              <a:r>
                <a:rPr lang="en-US" sz="1200" dirty="0">
                  <a:solidFill>
                    <a:schemeClr val="bg1"/>
                  </a:solidFill>
                  <a:latin typeface="Arial" panose="020B0604020202020204" pitchFamily="34" charset="0"/>
                  <a:cs typeface="Arial" panose="020B0604020202020204" pitchFamily="34" charset="0"/>
                </a:rPr>
                <a:t>    that capture both the lateral and vertical mass and energy fluxes</a:t>
              </a:r>
              <a:endParaRPr lang="en-US" sz="1800" dirty="0">
                <a:solidFill>
                  <a:schemeClr val="bg1"/>
                </a:solidFill>
                <a:latin typeface="TimesNewRomanPSMT"/>
              </a:endParaRPr>
            </a:p>
          </p:txBody>
        </p:sp>
        <p:pic>
          <p:nvPicPr>
            <p:cNvPr id="28" name="Picture 27" descr="Diagram&#10;&#10;Description automatically generated">
              <a:extLst>
                <a:ext uri="{FF2B5EF4-FFF2-40B4-BE49-F238E27FC236}">
                  <a16:creationId xmlns:a16="http://schemas.microsoft.com/office/drawing/2014/main" id="{B2D6D4A0-3CA6-A38D-5BD6-0DCF20128A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9200" y="3011146"/>
              <a:ext cx="1811461" cy="1622882"/>
            </a:xfrm>
            <a:prstGeom prst="rect">
              <a:avLst/>
            </a:prstGeom>
          </p:spPr>
        </p:pic>
        <p:pic>
          <p:nvPicPr>
            <p:cNvPr id="30" name="Picture 29" descr="A picture containing text, outdoor, building, city&#10;&#10;Description automatically generated">
              <a:extLst>
                <a:ext uri="{FF2B5EF4-FFF2-40B4-BE49-F238E27FC236}">
                  <a16:creationId xmlns:a16="http://schemas.microsoft.com/office/drawing/2014/main" id="{03CD3936-9C08-9F27-C70D-A84A989CEF60}"/>
                </a:ext>
              </a:extLst>
            </p:cNvPr>
            <p:cNvPicPr>
              <a:picLocks noChangeAspect="1"/>
            </p:cNvPicPr>
            <p:nvPr/>
          </p:nvPicPr>
          <p:blipFill rotWithShape="1">
            <a:blip r:embed="rId7">
              <a:extLst>
                <a:ext uri="{28A0092B-C50C-407E-A947-70E740481C1C}">
                  <a14:useLocalDpi xmlns:a14="http://schemas.microsoft.com/office/drawing/2010/main" val="0"/>
                </a:ext>
              </a:extLst>
            </a:blip>
            <a:srcRect t="7517" b="18714"/>
            <a:stretch/>
          </p:blipFill>
          <p:spPr>
            <a:xfrm>
              <a:off x="83338" y="2966463"/>
              <a:ext cx="1811460" cy="1518392"/>
            </a:xfrm>
            <a:prstGeom prst="rect">
              <a:avLst/>
            </a:prstGeom>
          </p:spPr>
        </p:pic>
      </p:grpSp>
      <p:grpSp>
        <p:nvGrpSpPr>
          <p:cNvPr id="32" name="Group 31">
            <a:extLst>
              <a:ext uri="{FF2B5EF4-FFF2-40B4-BE49-F238E27FC236}">
                <a16:creationId xmlns:a16="http://schemas.microsoft.com/office/drawing/2014/main" id="{5EAF4CAF-5190-C3B2-A57F-C888C1865402}"/>
              </a:ext>
            </a:extLst>
          </p:cNvPr>
          <p:cNvGrpSpPr/>
          <p:nvPr/>
        </p:nvGrpSpPr>
        <p:grpSpPr>
          <a:xfrm>
            <a:off x="83338" y="4712738"/>
            <a:ext cx="8977323" cy="1772003"/>
            <a:chOff x="83338" y="4712738"/>
            <a:chExt cx="8977323" cy="1772003"/>
          </a:xfrm>
        </p:grpSpPr>
        <p:pic>
          <p:nvPicPr>
            <p:cNvPr id="3" name="Picture 2" descr="Diagram&#10;&#10;Description automatically generated">
              <a:extLst>
                <a:ext uri="{FF2B5EF4-FFF2-40B4-BE49-F238E27FC236}">
                  <a16:creationId xmlns:a16="http://schemas.microsoft.com/office/drawing/2014/main" id="{814DDED7-1ECF-1CC0-68E5-766DC31F74EF}"/>
                </a:ext>
              </a:extLst>
            </p:cNvPr>
            <p:cNvPicPr>
              <a:picLocks noChangeAspect="1"/>
            </p:cNvPicPr>
            <p:nvPr/>
          </p:nvPicPr>
          <p:blipFill rotWithShape="1">
            <a:blip r:embed="rId8">
              <a:extLst>
                <a:ext uri="{28A0092B-C50C-407E-A947-70E740481C1C}">
                  <a14:useLocalDpi xmlns:a14="http://schemas.microsoft.com/office/drawing/2010/main" val="0"/>
                </a:ext>
              </a:extLst>
            </a:blip>
            <a:srcRect l="1217" t="2797" r="4000" b="5829"/>
            <a:stretch/>
          </p:blipFill>
          <p:spPr>
            <a:xfrm>
              <a:off x="7231861" y="4861860"/>
              <a:ext cx="1828800" cy="1622881"/>
            </a:xfrm>
            <a:prstGeom prst="rect">
              <a:avLst/>
            </a:prstGeom>
          </p:spPr>
        </p:pic>
        <p:sp>
          <p:nvSpPr>
            <p:cNvPr id="19" name="TextBox 18">
              <a:extLst>
                <a:ext uri="{FF2B5EF4-FFF2-40B4-BE49-F238E27FC236}">
                  <a16:creationId xmlns:a16="http://schemas.microsoft.com/office/drawing/2014/main" id="{AB3FA61D-9CED-1772-B179-39019DE1D4B6}"/>
                </a:ext>
              </a:extLst>
            </p:cNvPr>
            <p:cNvSpPr txBox="1"/>
            <p:nvPr/>
          </p:nvSpPr>
          <p:spPr>
            <a:xfrm>
              <a:off x="2115046" y="5211636"/>
              <a:ext cx="4712973" cy="461665"/>
            </a:xfrm>
            <a:prstGeom prst="rect">
              <a:avLst/>
            </a:prstGeom>
            <a:noFill/>
          </p:spPr>
          <p:txBody>
            <a:bodyPr wrap="square">
              <a:spAutoFit/>
            </a:bodyPr>
            <a:lstStyle/>
            <a:p>
              <a:pPr marL="171450" indent="-171450" algn="just">
                <a:buFont typeface="Arial" panose="020B0604020202020204" pitchFamily="34" charset="0"/>
                <a:buChar char="•"/>
              </a:pPr>
              <a:r>
                <a:rPr lang="en-US" sz="1200" dirty="0">
                  <a:solidFill>
                    <a:schemeClr val="bg1"/>
                  </a:solidFill>
                  <a:latin typeface="TimesNewRomanPS-BoldMT"/>
                </a:rPr>
                <a:t>People, in cities,  create coupled anthropogenic-natural interactions that require detailed socio-economic modeling.</a:t>
              </a:r>
            </a:p>
          </p:txBody>
        </p:sp>
        <p:pic>
          <p:nvPicPr>
            <p:cNvPr id="31" name="Picture 30" descr="A picture containing building, street, outdoor, road&#10;&#10;Description automatically generated">
              <a:extLst>
                <a:ext uri="{FF2B5EF4-FFF2-40B4-BE49-F238E27FC236}">
                  <a16:creationId xmlns:a16="http://schemas.microsoft.com/office/drawing/2014/main" id="{1437EF05-16A8-301E-F851-552A32738B26}"/>
                </a:ext>
              </a:extLst>
            </p:cNvPr>
            <p:cNvPicPr>
              <a:picLocks noChangeAspect="1"/>
            </p:cNvPicPr>
            <p:nvPr/>
          </p:nvPicPr>
          <p:blipFill rotWithShape="1">
            <a:blip r:embed="rId9">
              <a:extLst>
                <a:ext uri="{28A0092B-C50C-407E-A947-70E740481C1C}">
                  <a14:useLocalDpi xmlns:a14="http://schemas.microsoft.com/office/drawing/2010/main" val="0"/>
                </a:ext>
              </a:extLst>
            </a:blip>
            <a:srcRect l="9299" r="-22665" b="7167"/>
            <a:stretch/>
          </p:blipFill>
          <p:spPr>
            <a:xfrm>
              <a:off x="83338" y="4712738"/>
              <a:ext cx="2286000" cy="1668737"/>
            </a:xfrm>
            <a:prstGeom prst="rect">
              <a:avLst/>
            </a:prstGeom>
          </p:spPr>
        </p:pic>
      </p:grpSp>
      <p:sp>
        <p:nvSpPr>
          <p:cNvPr id="2" name="TextBox 1">
            <a:extLst>
              <a:ext uri="{FF2B5EF4-FFF2-40B4-BE49-F238E27FC236}">
                <a16:creationId xmlns:a16="http://schemas.microsoft.com/office/drawing/2014/main" id="{A634A24A-B620-29A0-8DF5-268D46F79C0E}"/>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399321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E974A2E9-4CC3-A986-5B90-191D266612E5}"/>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nvGrpSpPr>
          <p:cNvPr id="11" name="Group 1">
            <a:extLst>
              <a:ext uri="{FF2B5EF4-FFF2-40B4-BE49-F238E27FC236}">
                <a16:creationId xmlns:a16="http://schemas.microsoft.com/office/drawing/2014/main" id="{A1364F83-E8CC-FFA7-FD64-DFE4CD59A765}"/>
              </a:ext>
            </a:extLst>
          </p:cNvPr>
          <p:cNvGrpSpPr>
            <a:grpSpLocks/>
          </p:cNvGrpSpPr>
          <p:nvPr/>
        </p:nvGrpSpPr>
        <p:grpSpPr bwMode="auto">
          <a:xfrm>
            <a:off x="0" y="2"/>
            <a:ext cx="9143999" cy="631823"/>
            <a:chOff x="0" y="2"/>
            <a:chExt cx="9144649" cy="632296"/>
          </a:xfrm>
        </p:grpSpPr>
        <p:sp>
          <p:nvSpPr>
            <p:cNvPr id="12" name="TextBox 8">
              <a:extLst>
                <a:ext uri="{FF2B5EF4-FFF2-40B4-BE49-F238E27FC236}">
                  <a16:creationId xmlns:a16="http://schemas.microsoft.com/office/drawing/2014/main" id="{AC1E2579-7FC7-ECF3-25A2-FC68F0E50A3B}"/>
                </a:ext>
              </a:extLst>
            </p:cNvPr>
            <p:cNvSpPr txBox="1">
              <a:spLocks noChangeArrowheads="1"/>
            </p:cNvSpPr>
            <p:nvPr/>
          </p:nvSpPr>
          <p:spPr bwMode="auto">
            <a:xfrm>
              <a:off x="2626467" y="76945"/>
              <a:ext cx="4202038" cy="46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13" name="Group 8">
              <a:extLst>
                <a:ext uri="{FF2B5EF4-FFF2-40B4-BE49-F238E27FC236}">
                  <a16:creationId xmlns:a16="http://schemas.microsoft.com/office/drawing/2014/main" id="{DF8E828E-7F65-DDBD-1EBC-FD20867501BC}"/>
                </a:ext>
              </a:extLst>
            </p:cNvPr>
            <p:cNvGrpSpPr>
              <a:grpSpLocks/>
            </p:cNvGrpSpPr>
            <p:nvPr/>
          </p:nvGrpSpPr>
          <p:grpSpPr bwMode="auto">
            <a:xfrm>
              <a:off x="0" y="2"/>
              <a:ext cx="9144649" cy="632296"/>
              <a:chOff x="2" y="2"/>
              <a:chExt cx="9144647" cy="669991"/>
            </a:xfrm>
          </p:grpSpPr>
          <p:pic>
            <p:nvPicPr>
              <p:cNvPr id="14" name="Picture 1">
                <a:extLst>
                  <a:ext uri="{FF2B5EF4-FFF2-40B4-BE49-F238E27FC236}">
                    <a16:creationId xmlns:a16="http://schemas.microsoft.com/office/drawing/2014/main" id="{59CFCA77-C512-1723-5356-1EFB2BA3046E}"/>
                  </a:ext>
                </a:extLst>
              </p:cNvPr>
              <p:cNvPicPr>
                <a:picLocks noChangeAspect="1"/>
              </p:cNvPicPr>
              <p:nvPr/>
            </p:nvPicPr>
            <p:blipFill>
              <a:blip r:embed="rId3">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a:extLst>
                  <a:ext uri="{FF2B5EF4-FFF2-40B4-BE49-F238E27FC236}">
                    <a16:creationId xmlns:a16="http://schemas.microsoft.com/office/drawing/2014/main" id="{4B44F101-6003-9BFF-FC5F-41D3A4F73E4B}"/>
                  </a:ext>
                </a:extLst>
              </p:cNvPr>
              <p:cNvSpPr>
                <a:spLocks noChangeArrowheads="1"/>
              </p:cNvSpPr>
              <p:nvPr/>
            </p:nvSpPr>
            <p:spPr bwMode="auto">
              <a:xfrm>
                <a:off x="8321040" y="88063"/>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grpSp>
      <p:sp>
        <p:nvSpPr>
          <p:cNvPr id="2" name="TextBox 1">
            <a:extLst>
              <a:ext uri="{FF2B5EF4-FFF2-40B4-BE49-F238E27FC236}">
                <a16:creationId xmlns:a16="http://schemas.microsoft.com/office/drawing/2014/main" id="{17AD9124-18D5-5DE9-AD86-DC03D1931CC0}"/>
              </a:ext>
            </a:extLst>
          </p:cNvPr>
          <p:cNvSpPr txBox="1"/>
          <p:nvPr/>
        </p:nvSpPr>
        <p:spPr>
          <a:xfrm>
            <a:off x="226558" y="1164757"/>
            <a:ext cx="9373006" cy="830997"/>
          </a:xfrm>
          <a:prstGeom prst="rect">
            <a:avLst/>
          </a:prstGeom>
          <a:noFill/>
        </p:spPr>
        <p:txBody>
          <a:bodyPr wrap="square">
            <a:spAutoFit/>
          </a:bodyPr>
          <a:lstStyle/>
          <a:p>
            <a:pPr marL="285750" indent="-285750" algn="just">
              <a:buFont typeface="Arial" panose="020B0604020202020204" pitchFamily="34" charset="0"/>
              <a:buChar char="•"/>
            </a:pPr>
            <a:r>
              <a:rPr lang="en-US" sz="1600" i="0" u="none" strike="noStrike" baseline="0" dirty="0">
                <a:solidFill>
                  <a:schemeClr val="bg1"/>
                </a:solidFill>
                <a:latin typeface="TimesNewRomanPS-BoldMT"/>
              </a:rPr>
              <a:t>Northwest Africa is mostly desert and about 80% of the population live in about 20% of the land</a:t>
            </a:r>
          </a:p>
          <a:p>
            <a:pPr marL="285750" indent="-285750" algn="just">
              <a:buFont typeface="Arial" panose="020B0604020202020204" pitchFamily="34" charset="0"/>
              <a:buChar char="•"/>
            </a:pPr>
            <a:r>
              <a:rPr lang="en-US" sz="1600" dirty="0">
                <a:solidFill>
                  <a:schemeClr val="bg1"/>
                </a:solidFill>
                <a:latin typeface="TimesNewRomanPS-BoldMT"/>
              </a:rPr>
              <a:t>With increase in population, land conversion to urban is happening on fertile arable lands</a:t>
            </a:r>
          </a:p>
          <a:p>
            <a:pPr marL="285750" indent="-285750" algn="just">
              <a:buFont typeface="Arial" panose="020B0604020202020204" pitchFamily="34" charset="0"/>
              <a:buChar char="•"/>
            </a:pPr>
            <a:r>
              <a:rPr lang="en-US" sz="1600" dirty="0">
                <a:solidFill>
                  <a:schemeClr val="bg1"/>
                </a:solidFill>
                <a:latin typeface="TimesNewRomanPS-BoldMT"/>
              </a:rPr>
              <a:t>The risk of desertification due to climate is challenged by that due to urbanization ….</a:t>
            </a:r>
            <a:endParaRPr lang="en-US" sz="1600" dirty="0">
              <a:solidFill>
                <a:schemeClr val="bg1"/>
              </a:solidFill>
              <a:latin typeface="TimesNewRomanPSMT"/>
            </a:endParaRPr>
          </a:p>
        </p:txBody>
      </p:sp>
      <p:sp>
        <p:nvSpPr>
          <p:cNvPr id="25" name="TextBox 24">
            <a:extLst>
              <a:ext uri="{FF2B5EF4-FFF2-40B4-BE49-F238E27FC236}">
                <a16:creationId xmlns:a16="http://schemas.microsoft.com/office/drawing/2014/main" id="{94A4487E-A91B-E58B-40AC-6BACD1876DF2}"/>
              </a:ext>
            </a:extLst>
          </p:cNvPr>
          <p:cNvSpPr txBox="1"/>
          <p:nvPr/>
        </p:nvSpPr>
        <p:spPr>
          <a:xfrm>
            <a:off x="2342722" y="538551"/>
            <a:ext cx="4583926" cy="369332"/>
          </a:xfrm>
          <a:prstGeom prst="rect">
            <a:avLst/>
          </a:prstGeom>
          <a:noFill/>
        </p:spPr>
        <p:txBody>
          <a:bodyPr wrap="square">
            <a:spAutoFit/>
          </a:bodyPr>
          <a:lstStyle/>
          <a:p>
            <a:pPr algn="ctr"/>
            <a:r>
              <a:rPr lang="en-US" b="1" i="0" u="none" strike="noStrike" baseline="0" dirty="0">
                <a:solidFill>
                  <a:srgbClr val="FFFF00"/>
                </a:solidFill>
                <a:latin typeface="TimesNewRomanPS-BoldMT"/>
              </a:rPr>
              <a:t>Northwest Africa as a hot spot</a:t>
            </a:r>
          </a:p>
        </p:txBody>
      </p:sp>
      <p:grpSp>
        <p:nvGrpSpPr>
          <p:cNvPr id="26" name="Group 25">
            <a:extLst>
              <a:ext uri="{FF2B5EF4-FFF2-40B4-BE49-F238E27FC236}">
                <a16:creationId xmlns:a16="http://schemas.microsoft.com/office/drawing/2014/main" id="{480A57DB-699A-387F-A306-B34981FA05A8}"/>
              </a:ext>
            </a:extLst>
          </p:cNvPr>
          <p:cNvGrpSpPr/>
          <p:nvPr/>
        </p:nvGrpSpPr>
        <p:grpSpPr>
          <a:xfrm>
            <a:off x="-783203" y="2124985"/>
            <a:ext cx="10710406" cy="6559826"/>
            <a:chOff x="49473" y="-415492"/>
            <a:chExt cx="9045053" cy="6097155"/>
          </a:xfrm>
        </p:grpSpPr>
        <p:pic>
          <p:nvPicPr>
            <p:cNvPr id="27" name="Picture 26">
              <a:extLst>
                <a:ext uri="{FF2B5EF4-FFF2-40B4-BE49-F238E27FC236}">
                  <a16:creationId xmlns:a16="http://schemas.microsoft.com/office/drawing/2014/main" id="{65A68DC9-D06C-880F-9CB5-3EFAE00A2370}"/>
                </a:ext>
              </a:extLst>
            </p:cNvPr>
            <p:cNvPicPr>
              <a:picLocks noChangeAspect="1"/>
            </p:cNvPicPr>
            <p:nvPr/>
          </p:nvPicPr>
          <p:blipFill>
            <a:blip r:embed="rId4"/>
            <a:stretch>
              <a:fillRect/>
            </a:stretch>
          </p:blipFill>
          <p:spPr>
            <a:xfrm>
              <a:off x="116015" y="-355726"/>
              <a:ext cx="6012217" cy="2495309"/>
            </a:xfrm>
            <a:prstGeom prst="rect">
              <a:avLst/>
            </a:prstGeom>
          </p:spPr>
        </p:pic>
        <p:sp>
          <p:nvSpPr>
            <p:cNvPr id="28" name="TextBox 27">
              <a:extLst>
                <a:ext uri="{FF2B5EF4-FFF2-40B4-BE49-F238E27FC236}">
                  <a16:creationId xmlns:a16="http://schemas.microsoft.com/office/drawing/2014/main" id="{DBC92E53-97B1-09C0-29A8-1813D890630F}"/>
                </a:ext>
              </a:extLst>
            </p:cNvPr>
            <p:cNvSpPr txBox="1"/>
            <p:nvPr/>
          </p:nvSpPr>
          <p:spPr>
            <a:xfrm>
              <a:off x="721451" y="-323543"/>
              <a:ext cx="1887775" cy="978381"/>
            </a:xfrm>
            <a:prstGeom prst="rect">
              <a:avLst/>
            </a:prstGeom>
            <a:noFill/>
            <a:ln w="19050">
              <a:solidFill>
                <a:schemeClr val="tx1"/>
              </a:solidFill>
            </a:ln>
          </p:spPr>
          <p:txBody>
            <a:bodyPr wrap="square" rtlCol="0">
              <a:spAutoFit/>
            </a:bodyPr>
            <a:lstStyle/>
            <a:p>
              <a:endParaRPr lang="en-US" dirty="0"/>
            </a:p>
          </p:txBody>
        </p:sp>
        <p:sp>
          <p:nvSpPr>
            <p:cNvPr id="29" name="TextBox 28">
              <a:extLst>
                <a:ext uri="{FF2B5EF4-FFF2-40B4-BE49-F238E27FC236}">
                  <a16:creationId xmlns:a16="http://schemas.microsoft.com/office/drawing/2014/main" id="{C5CC9A44-6386-5291-F271-36C7D20E0114}"/>
                </a:ext>
              </a:extLst>
            </p:cNvPr>
            <p:cNvSpPr txBox="1"/>
            <p:nvPr/>
          </p:nvSpPr>
          <p:spPr>
            <a:xfrm>
              <a:off x="3570477" y="-415492"/>
              <a:ext cx="2716024" cy="461665"/>
            </a:xfrm>
            <a:prstGeom prst="rect">
              <a:avLst/>
            </a:prstGeom>
            <a:noFill/>
          </p:spPr>
          <p:txBody>
            <a:bodyPr wrap="square" rtlCol="0">
              <a:spAutoFit/>
            </a:bodyPr>
            <a:lstStyle/>
            <a:p>
              <a:r>
                <a:rPr lang="en-US" sz="1200" dirty="0"/>
                <a:t>ESA 2016 Climate Change Initiative (CCI)</a:t>
              </a:r>
            </a:p>
            <a:p>
              <a:r>
                <a:rPr lang="en-US" sz="1200" dirty="0"/>
                <a:t>Land Cover (20m)</a:t>
              </a:r>
            </a:p>
          </p:txBody>
        </p:sp>
        <p:grpSp>
          <p:nvGrpSpPr>
            <p:cNvPr id="30" name="Group 29">
              <a:extLst>
                <a:ext uri="{FF2B5EF4-FFF2-40B4-BE49-F238E27FC236}">
                  <a16:creationId xmlns:a16="http://schemas.microsoft.com/office/drawing/2014/main" id="{16AB9FF4-0663-3FB4-58AF-F30EE2CDF58C}"/>
                </a:ext>
              </a:extLst>
            </p:cNvPr>
            <p:cNvGrpSpPr/>
            <p:nvPr/>
          </p:nvGrpSpPr>
          <p:grpSpPr>
            <a:xfrm>
              <a:off x="49473" y="936859"/>
              <a:ext cx="9045053" cy="4744804"/>
              <a:chOff x="783818" y="2277198"/>
              <a:chExt cx="7520646" cy="3815583"/>
            </a:xfrm>
          </p:grpSpPr>
          <p:pic>
            <p:nvPicPr>
              <p:cNvPr id="34" name="Picture 33" descr="A picture containing map&#10;&#10;Description automatically generated">
                <a:extLst>
                  <a:ext uri="{FF2B5EF4-FFF2-40B4-BE49-F238E27FC236}">
                    <a16:creationId xmlns:a16="http://schemas.microsoft.com/office/drawing/2014/main" id="{9C3BF33D-C458-82E8-CA7E-8A72CC90394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83818" y="2277198"/>
                <a:ext cx="7520646" cy="3815583"/>
              </a:xfrm>
              <a:prstGeom prst="rect">
                <a:avLst/>
              </a:prstGeom>
              <a:ln w="28575">
                <a:solidFill>
                  <a:schemeClr val="tx1"/>
                </a:solidFill>
              </a:ln>
            </p:spPr>
          </p:pic>
          <p:sp>
            <p:nvSpPr>
              <p:cNvPr id="35" name="TextBox 34">
                <a:extLst>
                  <a:ext uri="{FF2B5EF4-FFF2-40B4-BE49-F238E27FC236}">
                    <a16:creationId xmlns:a16="http://schemas.microsoft.com/office/drawing/2014/main" id="{36844757-AAE0-2303-87C6-941F0247DEED}"/>
                  </a:ext>
                </a:extLst>
              </p:cNvPr>
              <p:cNvSpPr txBox="1"/>
              <p:nvPr/>
            </p:nvSpPr>
            <p:spPr>
              <a:xfrm>
                <a:off x="5714524" y="5179619"/>
                <a:ext cx="836768" cy="369332"/>
              </a:xfrm>
              <a:prstGeom prst="rect">
                <a:avLst/>
              </a:prstGeom>
              <a:noFill/>
            </p:spPr>
            <p:txBody>
              <a:bodyPr wrap="none" rtlCol="0">
                <a:spAutoFit/>
              </a:bodyPr>
              <a:lstStyle/>
              <a:p>
                <a:r>
                  <a:rPr lang="en-US" dirty="0"/>
                  <a:t>Algeria</a:t>
                </a:r>
              </a:p>
            </p:txBody>
          </p:sp>
          <p:sp>
            <p:nvSpPr>
              <p:cNvPr id="36" name="TextBox 35">
                <a:extLst>
                  <a:ext uri="{FF2B5EF4-FFF2-40B4-BE49-F238E27FC236}">
                    <a16:creationId xmlns:a16="http://schemas.microsoft.com/office/drawing/2014/main" id="{8882BB9F-4B9F-5C0B-CAC2-5D4C806BFF10}"/>
                  </a:ext>
                </a:extLst>
              </p:cNvPr>
              <p:cNvSpPr txBox="1"/>
              <p:nvPr/>
            </p:nvSpPr>
            <p:spPr>
              <a:xfrm>
                <a:off x="2759754" y="4281279"/>
                <a:ext cx="1017394" cy="369332"/>
              </a:xfrm>
              <a:prstGeom prst="rect">
                <a:avLst/>
              </a:prstGeom>
              <a:noFill/>
            </p:spPr>
            <p:txBody>
              <a:bodyPr wrap="none" rtlCol="0">
                <a:spAutoFit/>
              </a:bodyPr>
              <a:lstStyle/>
              <a:p>
                <a:r>
                  <a:rPr lang="en-US" dirty="0"/>
                  <a:t>Morocco</a:t>
                </a:r>
              </a:p>
            </p:txBody>
          </p:sp>
          <p:sp>
            <p:nvSpPr>
              <p:cNvPr id="37" name="TextBox 36">
                <a:extLst>
                  <a:ext uri="{FF2B5EF4-FFF2-40B4-BE49-F238E27FC236}">
                    <a16:creationId xmlns:a16="http://schemas.microsoft.com/office/drawing/2014/main" id="{F28D7D1B-E2AD-9389-4B88-C81AA634ACA8}"/>
                  </a:ext>
                </a:extLst>
              </p:cNvPr>
              <p:cNvSpPr txBox="1"/>
              <p:nvPr/>
            </p:nvSpPr>
            <p:spPr>
              <a:xfrm>
                <a:off x="1624782" y="3615831"/>
                <a:ext cx="764953" cy="246221"/>
              </a:xfrm>
              <a:prstGeom prst="rect">
                <a:avLst/>
              </a:prstGeom>
              <a:noFill/>
            </p:spPr>
            <p:txBody>
              <a:bodyPr wrap="none" rtlCol="0">
                <a:spAutoFit/>
              </a:bodyPr>
              <a:lstStyle/>
              <a:p>
                <a:r>
                  <a:rPr lang="en-US" sz="1000" dirty="0"/>
                  <a:t>Casablanca</a:t>
                </a:r>
              </a:p>
            </p:txBody>
          </p:sp>
          <p:sp>
            <p:nvSpPr>
              <p:cNvPr id="38" name="TextBox 37">
                <a:extLst>
                  <a:ext uri="{FF2B5EF4-FFF2-40B4-BE49-F238E27FC236}">
                    <a16:creationId xmlns:a16="http://schemas.microsoft.com/office/drawing/2014/main" id="{B8132DF1-E874-518A-806A-2B16DE8D50D8}"/>
                  </a:ext>
                </a:extLst>
              </p:cNvPr>
              <p:cNvSpPr txBox="1"/>
              <p:nvPr/>
            </p:nvSpPr>
            <p:spPr>
              <a:xfrm>
                <a:off x="2537241" y="2818242"/>
                <a:ext cx="574196" cy="246221"/>
              </a:xfrm>
              <a:prstGeom prst="rect">
                <a:avLst/>
              </a:prstGeom>
              <a:noFill/>
            </p:spPr>
            <p:txBody>
              <a:bodyPr wrap="none" rtlCol="0">
                <a:spAutoFit/>
              </a:bodyPr>
              <a:lstStyle/>
              <a:p>
                <a:r>
                  <a:rPr lang="en-US" sz="1000" dirty="0"/>
                  <a:t>Tangier</a:t>
                </a:r>
              </a:p>
            </p:txBody>
          </p:sp>
          <p:sp>
            <p:nvSpPr>
              <p:cNvPr id="39" name="TextBox 38">
                <a:extLst>
                  <a:ext uri="{FF2B5EF4-FFF2-40B4-BE49-F238E27FC236}">
                    <a16:creationId xmlns:a16="http://schemas.microsoft.com/office/drawing/2014/main" id="{2259D8A6-1F0A-E6FF-48DE-A9BCA59FFF35}"/>
                  </a:ext>
                </a:extLst>
              </p:cNvPr>
              <p:cNvSpPr txBox="1"/>
              <p:nvPr/>
            </p:nvSpPr>
            <p:spPr>
              <a:xfrm>
                <a:off x="4588157" y="2738923"/>
                <a:ext cx="442750" cy="246221"/>
              </a:xfrm>
              <a:prstGeom prst="rect">
                <a:avLst/>
              </a:prstGeom>
              <a:noFill/>
            </p:spPr>
            <p:txBody>
              <a:bodyPr wrap="none" rtlCol="0">
                <a:spAutoFit/>
              </a:bodyPr>
              <a:lstStyle/>
              <a:p>
                <a:r>
                  <a:rPr lang="en-US" sz="1000" dirty="0"/>
                  <a:t>Oran</a:t>
                </a:r>
              </a:p>
            </p:txBody>
          </p:sp>
          <p:sp>
            <p:nvSpPr>
              <p:cNvPr id="40" name="TextBox 39">
                <a:extLst>
                  <a:ext uri="{FF2B5EF4-FFF2-40B4-BE49-F238E27FC236}">
                    <a16:creationId xmlns:a16="http://schemas.microsoft.com/office/drawing/2014/main" id="{BF407199-F343-E1EA-EDE2-02E7A178ED45}"/>
                  </a:ext>
                </a:extLst>
              </p:cNvPr>
              <p:cNvSpPr txBox="1"/>
              <p:nvPr/>
            </p:nvSpPr>
            <p:spPr>
              <a:xfrm>
                <a:off x="5838094" y="2405452"/>
                <a:ext cx="535724" cy="246221"/>
              </a:xfrm>
              <a:prstGeom prst="rect">
                <a:avLst/>
              </a:prstGeom>
              <a:noFill/>
            </p:spPr>
            <p:txBody>
              <a:bodyPr wrap="none" rtlCol="0">
                <a:spAutoFit/>
              </a:bodyPr>
              <a:lstStyle/>
              <a:p>
                <a:r>
                  <a:rPr lang="en-US" sz="1000" dirty="0"/>
                  <a:t>Algiers</a:t>
                </a:r>
              </a:p>
            </p:txBody>
          </p:sp>
          <p:sp>
            <p:nvSpPr>
              <p:cNvPr id="41" name="TextBox 40">
                <a:extLst>
                  <a:ext uri="{FF2B5EF4-FFF2-40B4-BE49-F238E27FC236}">
                    <a16:creationId xmlns:a16="http://schemas.microsoft.com/office/drawing/2014/main" id="{FDDB7A5E-6BC7-EF93-763F-BFBE36242911}"/>
                  </a:ext>
                </a:extLst>
              </p:cNvPr>
              <p:cNvSpPr txBox="1"/>
              <p:nvPr/>
            </p:nvSpPr>
            <p:spPr>
              <a:xfrm>
                <a:off x="2119928" y="4442356"/>
                <a:ext cx="618705" cy="271901"/>
              </a:xfrm>
              <a:prstGeom prst="rect">
                <a:avLst/>
              </a:prstGeom>
              <a:noFill/>
            </p:spPr>
            <p:txBody>
              <a:bodyPr wrap="none" rtlCol="0">
                <a:spAutoFit/>
              </a:bodyPr>
              <a:lstStyle/>
              <a:p>
                <a:r>
                  <a:rPr lang="en-US" sz="1000" dirty="0"/>
                  <a:t>Marrakesh</a:t>
                </a:r>
              </a:p>
            </p:txBody>
          </p:sp>
          <p:sp>
            <p:nvSpPr>
              <p:cNvPr id="42" name="TextBox 41">
                <a:extLst>
                  <a:ext uri="{FF2B5EF4-FFF2-40B4-BE49-F238E27FC236}">
                    <a16:creationId xmlns:a16="http://schemas.microsoft.com/office/drawing/2014/main" id="{F04325F6-7B05-7E1F-AD24-D32973C7C30A}"/>
                  </a:ext>
                </a:extLst>
              </p:cNvPr>
              <p:cNvSpPr txBox="1"/>
              <p:nvPr/>
            </p:nvSpPr>
            <p:spPr>
              <a:xfrm>
                <a:off x="1094557" y="4884742"/>
                <a:ext cx="433440" cy="198001"/>
              </a:xfrm>
              <a:prstGeom prst="rect">
                <a:avLst/>
              </a:prstGeom>
              <a:noFill/>
            </p:spPr>
            <p:txBody>
              <a:bodyPr wrap="none" rtlCol="0">
                <a:spAutoFit/>
              </a:bodyPr>
              <a:lstStyle/>
              <a:p>
                <a:r>
                  <a:rPr lang="en-US" sz="1000" dirty="0"/>
                  <a:t>Agadir</a:t>
                </a:r>
              </a:p>
            </p:txBody>
          </p:sp>
          <p:sp>
            <p:nvSpPr>
              <p:cNvPr id="43" name="TextBox 42">
                <a:extLst>
                  <a:ext uri="{FF2B5EF4-FFF2-40B4-BE49-F238E27FC236}">
                    <a16:creationId xmlns:a16="http://schemas.microsoft.com/office/drawing/2014/main" id="{8BF128E4-5908-4D6E-CDE6-224C53B9F18F}"/>
                  </a:ext>
                </a:extLst>
              </p:cNvPr>
              <p:cNvSpPr txBox="1"/>
              <p:nvPr/>
            </p:nvSpPr>
            <p:spPr>
              <a:xfrm>
                <a:off x="2212560" y="3452699"/>
                <a:ext cx="404117" cy="198001"/>
              </a:xfrm>
              <a:prstGeom prst="rect">
                <a:avLst/>
              </a:prstGeom>
              <a:noFill/>
            </p:spPr>
            <p:txBody>
              <a:bodyPr wrap="none" rtlCol="0">
                <a:spAutoFit/>
              </a:bodyPr>
              <a:lstStyle/>
              <a:p>
                <a:r>
                  <a:rPr lang="en-US" sz="1000" dirty="0"/>
                  <a:t>Rabat</a:t>
                </a:r>
              </a:p>
            </p:txBody>
          </p:sp>
          <p:sp>
            <p:nvSpPr>
              <p:cNvPr id="44" name="TextBox 43">
                <a:extLst>
                  <a:ext uri="{FF2B5EF4-FFF2-40B4-BE49-F238E27FC236}">
                    <a16:creationId xmlns:a16="http://schemas.microsoft.com/office/drawing/2014/main" id="{8EAD054D-044B-727C-8CA8-E38CBDC0C18C}"/>
                  </a:ext>
                </a:extLst>
              </p:cNvPr>
              <p:cNvSpPr txBox="1"/>
              <p:nvPr/>
            </p:nvSpPr>
            <p:spPr>
              <a:xfrm>
                <a:off x="1254141" y="4168488"/>
                <a:ext cx="477424" cy="198001"/>
              </a:xfrm>
              <a:prstGeom prst="rect">
                <a:avLst/>
              </a:prstGeom>
              <a:noFill/>
            </p:spPr>
            <p:txBody>
              <a:bodyPr wrap="none" rtlCol="0">
                <a:spAutoFit/>
              </a:bodyPr>
              <a:lstStyle/>
              <a:p>
                <a:r>
                  <a:rPr lang="en-US" sz="1000" dirty="0" err="1"/>
                  <a:t>Saouira</a:t>
                </a:r>
                <a:endParaRPr lang="en-US" sz="1000" dirty="0"/>
              </a:p>
            </p:txBody>
          </p:sp>
        </p:grpSp>
        <p:pic>
          <p:nvPicPr>
            <p:cNvPr id="31" name="Picture 30">
              <a:extLst>
                <a:ext uri="{FF2B5EF4-FFF2-40B4-BE49-F238E27FC236}">
                  <a16:creationId xmlns:a16="http://schemas.microsoft.com/office/drawing/2014/main" id="{9F3D8040-D8F4-5D9C-23A2-F3EA4EE55E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249606" y="2664468"/>
              <a:ext cx="1280160" cy="871286"/>
            </a:xfrm>
            <a:prstGeom prst="rect">
              <a:avLst/>
            </a:prstGeom>
          </p:spPr>
        </p:pic>
        <p:sp>
          <p:nvSpPr>
            <p:cNvPr id="32" name="TextBox 31">
              <a:extLst>
                <a:ext uri="{FF2B5EF4-FFF2-40B4-BE49-F238E27FC236}">
                  <a16:creationId xmlns:a16="http://schemas.microsoft.com/office/drawing/2014/main" id="{D8FB7088-35C4-D2B0-380F-3BA31ABE4AD0}"/>
                </a:ext>
              </a:extLst>
            </p:cNvPr>
            <p:cNvSpPr txBox="1"/>
            <p:nvPr/>
          </p:nvSpPr>
          <p:spPr>
            <a:xfrm rot="3645712">
              <a:off x="4327382" y="2162267"/>
              <a:ext cx="841885" cy="276999"/>
            </a:xfrm>
            <a:prstGeom prst="rect">
              <a:avLst/>
            </a:prstGeom>
            <a:noFill/>
          </p:spPr>
          <p:txBody>
            <a:bodyPr wrap="square" rtlCol="0">
              <a:spAutoFit/>
            </a:bodyPr>
            <a:lstStyle/>
            <a:p>
              <a:r>
                <a:rPr lang="fr-FR" sz="1200" dirty="0"/>
                <a:t>45 miles</a:t>
              </a:r>
            </a:p>
          </p:txBody>
        </p:sp>
        <p:cxnSp>
          <p:nvCxnSpPr>
            <p:cNvPr id="33" name="Straight Arrow Connector 32">
              <a:extLst>
                <a:ext uri="{FF2B5EF4-FFF2-40B4-BE49-F238E27FC236}">
                  <a16:creationId xmlns:a16="http://schemas.microsoft.com/office/drawing/2014/main" id="{A8F322CA-8C4F-4B2A-3F09-73B4A438EFDA}"/>
                </a:ext>
              </a:extLst>
            </p:cNvPr>
            <p:cNvCxnSpPr>
              <a:cxnSpLocks/>
            </p:cNvCxnSpPr>
            <p:nvPr/>
          </p:nvCxnSpPr>
          <p:spPr>
            <a:xfrm>
              <a:off x="4452325" y="2033020"/>
              <a:ext cx="314880" cy="588132"/>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96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F152CFD-2018-EB11-6FB8-2E4F45E8862A}"/>
              </a:ext>
            </a:extLst>
          </p:cNvPr>
          <p:cNvGrpSpPr/>
          <p:nvPr/>
        </p:nvGrpSpPr>
        <p:grpSpPr>
          <a:xfrm>
            <a:off x="404941" y="2237892"/>
            <a:ext cx="8445021" cy="4103419"/>
            <a:chOff x="457167" y="2317832"/>
            <a:chExt cx="8445021" cy="4103419"/>
          </a:xfrm>
        </p:grpSpPr>
        <p:grpSp>
          <p:nvGrpSpPr>
            <p:cNvPr id="61" name="Group 60">
              <a:extLst>
                <a:ext uri="{FF2B5EF4-FFF2-40B4-BE49-F238E27FC236}">
                  <a16:creationId xmlns:a16="http://schemas.microsoft.com/office/drawing/2014/main" id="{B75C5CA4-552F-46D6-B457-D824507D07EC}"/>
                </a:ext>
              </a:extLst>
            </p:cNvPr>
            <p:cNvGrpSpPr/>
            <p:nvPr/>
          </p:nvGrpSpPr>
          <p:grpSpPr>
            <a:xfrm>
              <a:off x="457167" y="2615435"/>
              <a:ext cx="8445021" cy="3805816"/>
              <a:chOff x="319599" y="869081"/>
              <a:chExt cx="8445021" cy="3805816"/>
            </a:xfrm>
          </p:grpSpPr>
          <p:sp>
            <p:nvSpPr>
              <p:cNvPr id="31" name="Arrow: Down 30">
                <a:extLst>
                  <a:ext uri="{FF2B5EF4-FFF2-40B4-BE49-F238E27FC236}">
                    <a16:creationId xmlns:a16="http://schemas.microsoft.com/office/drawing/2014/main" id="{78182B11-014E-480F-B320-F138A4EE4A97}"/>
                  </a:ext>
                </a:extLst>
              </p:cNvPr>
              <p:cNvSpPr/>
              <p:nvPr/>
            </p:nvSpPr>
            <p:spPr>
              <a:xfrm rot="16200000">
                <a:off x="5280268" y="2422983"/>
                <a:ext cx="279202" cy="1589201"/>
              </a:xfrm>
              <a:prstGeom prst="downArrow">
                <a:avLst/>
              </a:prstGeom>
              <a:solidFill>
                <a:srgbClr val="C5E9AD"/>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E44D3A34-D450-415A-8431-CE121A725441}"/>
                  </a:ext>
                </a:extLst>
              </p:cNvPr>
              <p:cNvPicPr>
                <a:picLocks noChangeAspect="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878064" y="1298973"/>
                <a:ext cx="1193923" cy="1256960"/>
              </a:xfrm>
              <a:prstGeom prst="rect">
                <a:avLst/>
              </a:prstGeom>
            </p:spPr>
          </p:pic>
          <p:sp>
            <p:nvSpPr>
              <p:cNvPr id="8" name="Rectangle 7">
                <a:extLst>
                  <a:ext uri="{FF2B5EF4-FFF2-40B4-BE49-F238E27FC236}">
                    <a16:creationId xmlns:a16="http://schemas.microsoft.com/office/drawing/2014/main" id="{0F385362-467F-495F-893B-F3C69743538D}"/>
                  </a:ext>
                </a:extLst>
              </p:cNvPr>
              <p:cNvSpPr/>
              <p:nvPr/>
            </p:nvSpPr>
            <p:spPr>
              <a:xfrm>
                <a:off x="319599" y="1134927"/>
                <a:ext cx="4305669" cy="3539970"/>
              </a:xfrm>
              <a:prstGeom prst="rect">
                <a:avLst/>
              </a:prstGeom>
              <a:noFill/>
              <a:ln w="38100">
                <a:solidFill>
                  <a:srgbClr val="C5E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5E1D0C9-71C3-49C9-9292-C13797A4A038}"/>
                  </a:ext>
                </a:extLst>
              </p:cNvPr>
              <p:cNvSpPr/>
              <p:nvPr/>
            </p:nvSpPr>
            <p:spPr>
              <a:xfrm>
                <a:off x="532662" y="869081"/>
                <a:ext cx="3879542" cy="328474"/>
              </a:xfrm>
              <a:prstGeom prst="rect">
                <a:avLst/>
              </a:prstGeom>
              <a:solidFill>
                <a:srgbClr val="C5E9AD"/>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lumMod val="85000"/>
                        <a:lumOff val="15000"/>
                      </a:schemeClr>
                    </a:solidFill>
                  </a:rPr>
                  <a:t>2004 &amp; 2014 Offline Continental Simulations</a:t>
                </a:r>
              </a:p>
            </p:txBody>
          </p:sp>
          <p:sp>
            <p:nvSpPr>
              <p:cNvPr id="13" name="Rectangle 12">
                <a:extLst>
                  <a:ext uri="{FF2B5EF4-FFF2-40B4-BE49-F238E27FC236}">
                    <a16:creationId xmlns:a16="http://schemas.microsoft.com/office/drawing/2014/main" id="{44B8A300-B75C-4BFA-A680-DFC9684E50D7}"/>
                  </a:ext>
                </a:extLst>
              </p:cNvPr>
              <p:cNvSpPr/>
              <p:nvPr/>
            </p:nvSpPr>
            <p:spPr>
              <a:xfrm>
                <a:off x="3586574" y="1664567"/>
                <a:ext cx="932155" cy="474587"/>
              </a:xfrm>
              <a:prstGeom prst="rect">
                <a:avLst/>
              </a:prstGeom>
              <a:solidFill>
                <a:srgbClr val="C5E9AD"/>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85000"/>
                        <a:lumOff val="15000"/>
                      </a:schemeClr>
                    </a:solidFill>
                  </a:rPr>
                  <a:t>GMAO MERRA-2</a:t>
                </a:r>
              </a:p>
            </p:txBody>
          </p:sp>
          <p:sp>
            <p:nvSpPr>
              <p:cNvPr id="3" name="Arrow: Down 2">
                <a:extLst>
                  <a:ext uri="{FF2B5EF4-FFF2-40B4-BE49-F238E27FC236}">
                    <a16:creationId xmlns:a16="http://schemas.microsoft.com/office/drawing/2014/main" id="{4836495A-DDDE-446E-A82B-1665CC9113AC}"/>
                  </a:ext>
                </a:extLst>
              </p:cNvPr>
              <p:cNvSpPr/>
              <p:nvPr/>
            </p:nvSpPr>
            <p:spPr>
              <a:xfrm>
                <a:off x="3941682" y="2236176"/>
                <a:ext cx="230819" cy="289835"/>
              </a:xfrm>
              <a:prstGeom prst="downArrow">
                <a:avLst/>
              </a:prstGeom>
              <a:solidFill>
                <a:srgbClr val="C5E9AD"/>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Brace 4">
                <a:extLst>
                  <a:ext uri="{FF2B5EF4-FFF2-40B4-BE49-F238E27FC236}">
                    <a16:creationId xmlns:a16="http://schemas.microsoft.com/office/drawing/2014/main" id="{D1124B65-F3F6-4122-AE10-8C2ADC2861DC}"/>
                  </a:ext>
                </a:extLst>
              </p:cNvPr>
              <p:cNvSpPr/>
              <p:nvPr/>
            </p:nvSpPr>
            <p:spPr>
              <a:xfrm>
                <a:off x="3249223" y="1856827"/>
                <a:ext cx="205118" cy="2209145"/>
              </a:xfrm>
              <a:prstGeom prst="rightBrace">
                <a:avLst/>
              </a:prstGeom>
              <a:ln w="28575">
                <a:solidFill>
                  <a:srgbClr val="C5E9A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ight Brace 18">
                <a:extLst>
                  <a:ext uri="{FF2B5EF4-FFF2-40B4-BE49-F238E27FC236}">
                    <a16:creationId xmlns:a16="http://schemas.microsoft.com/office/drawing/2014/main" id="{551516AF-6372-4252-929A-8F6DC778BFE3}"/>
                  </a:ext>
                </a:extLst>
              </p:cNvPr>
              <p:cNvSpPr/>
              <p:nvPr/>
            </p:nvSpPr>
            <p:spPr>
              <a:xfrm>
                <a:off x="1369612" y="1549851"/>
                <a:ext cx="342615" cy="1468557"/>
              </a:xfrm>
              <a:prstGeom prst="rightBrace">
                <a:avLst>
                  <a:gd name="adj1" fmla="val 8333"/>
                  <a:gd name="adj2" fmla="val 50605"/>
                </a:avLst>
              </a:prstGeom>
              <a:ln w="28575">
                <a:solidFill>
                  <a:srgbClr val="FEEAC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A9F7CF6-2B28-4C56-91A6-542364EA4158}"/>
                  </a:ext>
                </a:extLst>
              </p:cNvPr>
              <p:cNvSpPr/>
              <p:nvPr/>
            </p:nvSpPr>
            <p:spPr>
              <a:xfrm>
                <a:off x="422132" y="1383214"/>
                <a:ext cx="932155" cy="328475"/>
              </a:xfrm>
              <a:prstGeom prst="rect">
                <a:avLst/>
              </a:prstGeom>
              <a:solidFill>
                <a:srgbClr val="FEEAC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b="1" dirty="0">
                    <a:solidFill>
                      <a:schemeClr val="tx1">
                        <a:lumMod val="85000"/>
                        <a:lumOff val="15000"/>
                      </a:schemeClr>
                    </a:solidFill>
                  </a:rPr>
                  <a:t>Landsat</a:t>
                </a:r>
              </a:p>
            </p:txBody>
          </p:sp>
          <p:sp>
            <p:nvSpPr>
              <p:cNvPr id="24" name="Rectangle 23">
                <a:extLst>
                  <a:ext uri="{FF2B5EF4-FFF2-40B4-BE49-F238E27FC236}">
                    <a16:creationId xmlns:a16="http://schemas.microsoft.com/office/drawing/2014/main" id="{8E86EE6C-7F38-4C97-BE65-E2738AB86A82}"/>
                  </a:ext>
                </a:extLst>
              </p:cNvPr>
              <p:cNvSpPr/>
              <p:nvPr/>
            </p:nvSpPr>
            <p:spPr>
              <a:xfrm>
                <a:off x="419700" y="2116328"/>
                <a:ext cx="932155" cy="328475"/>
              </a:xfrm>
              <a:prstGeom prst="rect">
                <a:avLst/>
              </a:prstGeom>
              <a:solidFill>
                <a:srgbClr val="FEEAC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b="1" dirty="0">
                    <a:solidFill>
                      <a:schemeClr val="tx1">
                        <a:lumMod val="85000"/>
                        <a:lumOff val="15000"/>
                      </a:schemeClr>
                    </a:solidFill>
                  </a:rPr>
                  <a:t>MODIS</a:t>
                </a:r>
              </a:p>
            </p:txBody>
          </p:sp>
          <p:sp>
            <p:nvSpPr>
              <p:cNvPr id="25" name="Rectangle 24">
                <a:extLst>
                  <a:ext uri="{FF2B5EF4-FFF2-40B4-BE49-F238E27FC236}">
                    <a16:creationId xmlns:a16="http://schemas.microsoft.com/office/drawing/2014/main" id="{A89166C3-0C0E-49F8-83D0-EFA4A8458E39}"/>
                  </a:ext>
                </a:extLst>
              </p:cNvPr>
              <p:cNvSpPr/>
              <p:nvPr/>
            </p:nvSpPr>
            <p:spPr>
              <a:xfrm>
                <a:off x="413761" y="3521314"/>
                <a:ext cx="932155" cy="328475"/>
              </a:xfrm>
              <a:prstGeom prst="rect">
                <a:avLst/>
              </a:prstGeom>
              <a:solidFill>
                <a:srgbClr val="FEEAC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b="1" dirty="0">
                    <a:solidFill>
                      <a:schemeClr val="tx1">
                        <a:lumMod val="85000"/>
                        <a:lumOff val="15000"/>
                      </a:schemeClr>
                    </a:solidFill>
                  </a:rPr>
                  <a:t>FPAR/LAI</a:t>
                </a:r>
              </a:p>
            </p:txBody>
          </p:sp>
          <p:sp>
            <p:nvSpPr>
              <p:cNvPr id="26" name="Right Brace 25">
                <a:extLst>
                  <a:ext uri="{FF2B5EF4-FFF2-40B4-BE49-F238E27FC236}">
                    <a16:creationId xmlns:a16="http://schemas.microsoft.com/office/drawing/2014/main" id="{066FE515-6D11-4DEE-9492-210159A8B3E6}"/>
                  </a:ext>
                </a:extLst>
              </p:cNvPr>
              <p:cNvSpPr/>
              <p:nvPr/>
            </p:nvSpPr>
            <p:spPr>
              <a:xfrm>
                <a:off x="1387547" y="3639845"/>
                <a:ext cx="342615" cy="695858"/>
              </a:xfrm>
              <a:prstGeom prst="rightBrace">
                <a:avLst>
                  <a:gd name="adj1" fmla="val 8333"/>
                  <a:gd name="adj2" fmla="val 50605"/>
                </a:avLst>
              </a:prstGeom>
              <a:ln w="28575">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A58F832-53C5-4604-9E8F-5C2E6DA3A199}"/>
                  </a:ext>
                </a:extLst>
              </p:cNvPr>
              <p:cNvSpPr/>
              <p:nvPr/>
            </p:nvSpPr>
            <p:spPr>
              <a:xfrm>
                <a:off x="428578" y="4065972"/>
                <a:ext cx="932155" cy="328475"/>
              </a:xfrm>
              <a:prstGeom prst="rect">
                <a:avLst/>
              </a:prstGeom>
              <a:solidFill>
                <a:schemeClr val="accent2">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b="1" dirty="0">
                    <a:solidFill>
                      <a:schemeClr val="tx1">
                        <a:lumMod val="85000"/>
                        <a:lumOff val="15000"/>
                      </a:schemeClr>
                    </a:solidFill>
                  </a:rPr>
                  <a:t>Albedo/Zo</a:t>
                </a:r>
              </a:p>
            </p:txBody>
          </p:sp>
          <p:sp>
            <p:nvSpPr>
              <p:cNvPr id="10" name="TextBox 9">
                <a:extLst>
                  <a:ext uri="{FF2B5EF4-FFF2-40B4-BE49-F238E27FC236}">
                    <a16:creationId xmlns:a16="http://schemas.microsoft.com/office/drawing/2014/main" id="{95D0DCF7-94DD-451F-A940-774FFD83E1C7}"/>
                  </a:ext>
                </a:extLst>
              </p:cNvPr>
              <p:cNvSpPr txBox="1"/>
              <p:nvPr/>
            </p:nvSpPr>
            <p:spPr>
              <a:xfrm>
                <a:off x="1871023" y="2247754"/>
                <a:ext cx="1223155" cy="276999"/>
              </a:xfrm>
              <a:prstGeom prst="rect">
                <a:avLst/>
              </a:prstGeom>
              <a:noFill/>
            </p:spPr>
            <p:txBody>
              <a:bodyPr wrap="none" rtlCol="0">
                <a:spAutoFit/>
              </a:bodyPr>
              <a:lstStyle/>
              <a:p>
                <a:r>
                  <a:rPr lang="en-US" sz="1200" b="1" dirty="0"/>
                  <a:t>Land Cover Map</a:t>
                </a:r>
              </a:p>
            </p:txBody>
          </p:sp>
          <p:sp>
            <p:nvSpPr>
              <p:cNvPr id="28" name="TextBox 27">
                <a:extLst>
                  <a:ext uri="{FF2B5EF4-FFF2-40B4-BE49-F238E27FC236}">
                    <a16:creationId xmlns:a16="http://schemas.microsoft.com/office/drawing/2014/main" id="{EFB638FC-A05B-4A80-9EE4-EE257BA190BD}"/>
                  </a:ext>
                </a:extLst>
              </p:cNvPr>
              <p:cNvSpPr txBox="1"/>
              <p:nvPr/>
            </p:nvSpPr>
            <p:spPr>
              <a:xfrm>
                <a:off x="1692255" y="3143665"/>
                <a:ext cx="1580689" cy="276999"/>
              </a:xfrm>
              <a:prstGeom prst="rect">
                <a:avLst/>
              </a:prstGeom>
              <a:noFill/>
            </p:spPr>
            <p:txBody>
              <a:bodyPr wrap="none" rtlCol="0">
                <a:spAutoFit/>
              </a:bodyPr>
              <a:lstStyle/>
              <a:p>
                <a:r>
                  <a:rPr lang="en-US" sz="1200" b="1" dirty="0"/>
                  <a:t>Biophysical Attributes</a:t>
                </a:r>
              </a:p>
            </p:txBody>
          </p:sp>
          <p:sp>
            <p:nvSpPr>
              <p:cNvPr id="29" name="TextBox 28">
                <a:extLst>
                  <a:ext uri="{FF2B5EF4-FFF2-40B4-BE49-F238E27FC236}">
                    <a16:creationId xmlns:a16="http://schemas.microsoft.com/office/drawing/2014/main" id="{AC125407-721A-45F1-BE60-69509B91219F}"/>
                  </a:ext>
                </a:extLst>
              </p:cNvPr>
              <p:cNvSpPr txBox="1"/>
              <p:nvPr/>
            </p:nvSpPr>
            <p:spPr>
              <a:xfrm>
                <a:off x="1759853" y="4335703"/>
                <a:ext cx="1478995" cy="276999"/>
              </a:xfrm>
              <a:prstGeom prst="rect">
                <a:avLst/>
              </a:prstGeom>
              <a:noFill/>
            </p:spPr>
            <p:txBody>
              <a:bodyPr wrap="none" rtlCol="0">
                <a:spAutoFit/>
              </a:bodyPr>
              <a:lstStyle/>
              <a:p>
                <a:r>
                  <a:rPr lang="en-US" sz="1200" b="1" dirty="0"/>
                  <a:t>Surface Albedo Map</a:t>
                </a:r>
              </a:p>
            </p:txBody>
          </p:sp>
          <p:pic>
            <p:nvPicPr>
              <p:cNvPr id="30" name="Picture 29">
                <a:extLst>
                  <a:ext uri="{FF2B5EF4-FFF2-40B4-BE49-F238E27FC236}">
                    <a16:creationId xmlns:a16="http://schemas.microsoft.com/office/drawing/2014/main" id="{B0003E2F-8A7F-47E8-9B78-8EC0049F6D0E}"/>
                  </a:ext>
                </a:extLst>
              </p:cNvPr>
              <p:cNvPicPr/>
              <p:nvPr/>
            </p:nvPicPr>
            <p:blipFill rotWithShape="1">
              <a:blip r:embed="rId3">
                <a:extLst>
                  <a:ext uri="{28A0092B-C50C-407E-A947-70E740481C1C}">
                    <a14:useLocalDpi xmlns:a14="http://schemas.microsoft.com/office/drawing/2010/main" val="0"/>
                  </a:ext>
                </a:extLst>
              </a:blip>
              <a:srcRect/>
              <a:stretch/>
            </p:blipFill>
            <p:spPr bwMode="auto">
              <a:xfrm>
                <a:off x="1692255" y="2471408"/>
                <a:ext cx="1515163" cy="730016"/>
              </a:xfrm>
              <a:prstGeom prst="rect">
                <a:avLst/>
              </a:prstGeom>
              <a:noFill/>
              <a:ln>
                <a:noFill/>
              </a:ln>
            </p:spPr>
          </p:pic>
          <p:sp>
            <p:nvSpPr>
              <p:cNvPr id="37" name="Rectangle 36">
                <a:extLst>
                  <a:ext uri="{FF2B5EF4-FFF2-40B4-BE49-F238E27FC236}">
                    <a16:creationId xmlns:a16="http://schemas.microsoft.com/office/drawing/2014/main" id="{CB4100C4-DB83-4CC3-8F77-7D6A5EAAC784}"/>
                  </a:ext>
                </a:extLst>
              </p:cNvPr>
              <p:cNvSpPr/>
              <p:nvPr/>
            </p:nvSpPr>
            <p:spPr>
              <a:xfrm>
                <a:off x="4764386" y="1090688"/>
                <a:ext cx="4000234" cy="1679046"/>
              </a:xfrm>
              <a:prstGeom prst="rect">
                <a:avLst/>
              </a:prstGeom>
              <a:noFill/>
              <a:ln w="38100">
                <a:solidFill>
                  <a:srgbClr val="9AB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89453A-4EC1-4BC5-8F7D-75F28CD3FD71}"/>
                  </a:ext>
                </a:extLst>
              </p:cNvPr>
              <p:cNvSpPr/>
              <p:nvPr/>
            </p:nvSpPr>
            <p:spPr>
              <a:xfrm>
                <a:off x="4886199" y="876962"/>
                <a:ext cx="3733059" cy="328474"/>
              </a:xfrm>
              <a:prstGeom prst="rect">
                <a:avLst/>
              </a:prstGeom>
              <a:solidFill>
                <a:srgbClr val="A3BCE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dirty="0">
                    <a:solidFill>
                      <a:schemeClr val="tx1">
                        <a:lumMod val="85000"/>
                        <a:lumOff val="15000"/>
                      </a:schemeClr>
                    </a:solidFill>
                  </a:rPr>
                  <a:t>2004 &amp; 2014 Coupled Regional Simulations</a:t>
                </a:r>
              </a:p>
            </p:txBody>
          </p:sp>
          <p:sp>
            <p:nvSpPr>
              <p:cNvPr id="39" name="TextBox 38">
                <a:extLst>
                  <a:ext uri="{FF2B5EF4-FFF2-40B4-BE49-F238E27FC236}">
                    <a16:creationId xmlns:a16="http://schemas.microsoft.com/office/drawing/2014/main" id="{400365CE-4011-4960-95C0-39992C31C2C1}"/>
                  </a:ext>
                </a:extLst>
              </p:cNvPr>
              <p:cNvSpPr txBox="1"/>
              <p:nvPr/>
            </p:nvSpPr>
            <p:spPr>
              <a:xfrm>
                <a:off x="8002083" y="1210162"/>
                <a:ext cx="506870" cy="292388"/>
              </a:xfrm>
              <a:prstGeom prst="rect">
                <a:avLst/>
              </a:prstGeom>
              <a:noFill/>
            </p:spPr>
            <p:txBody>
              <a:bodyPr wrap="none" rtlCol="0">
                <a:spAutoFit/>
              </a:bodyPr>
              <a:lstStyle/>
              <a:p>
                <a:r>
                  <a:rPr lang="en-US" sz="1300" b="1" dirty="0">
                    <a:solidFill>
                      <a:srgbClr val="9AB5E2"/>
                    </a:solidFill>
                  </a:rPr>
                  <a:t>WRF</a:t>
                </a:r>
              </a:p>
            </p:txBody>
          </p:sp>
          <p:sp>
            <p:nvSpPr>
              <p:cNvPr id="40" name="Rectangle 39">
                <a:extLst>
                  <a:ext uri="{FF2B5EF4-FFF2-40B4-BE49-F238E27FC236}">
                    <a16:creationId xmlns:a16="http://schemas.microsoft.com/office/drawing/2014/main" id="{7274C690-DC4A-4F18-A600-1FD69B89362A}"/>
                  </a:ext>
                </a:extLst>
              </p:cNvPr>
              <p:cNvSpPr/>
              <p:nvPr/>
            </p:nvSpPr>
            <p:spPr>
              <a:xfrm>
                <a:off x="7785001" y="1458836"/>
                <a:ext cx="905522" cy="474587"/>
              </a:xfrm>
              <a:prstGeom prst="rect">
                <a:avLst/>
              </a:prstGeom>
              <a:solidFill>
                <a:srgbClr val="A3BCE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lumMod val="85000"/>
                        <a:lumOff val="15000"/>
                      </a:schemeClr>
                    </a:solidFill>
                  </a:rPr>
                  <a:t>Noah</a:t>
                </a:r>
              </a:p>
              <a:p>
                <a:pPr algn="ctr"/>
                <a:r>
                  <a:rPr lang="en-US" sz="1100" b="1" dirty="0">
                    <a:solidFill>
                      <a:schemeClr val="tx1">
                        <a:lumMod val="85000"/>
                        <a:lumOff val="15000"/>
                      </a:schemeClr>
                    </a:solidFill>
                  </a:rPr>
                  <a:t>land-surface</a:t>
                </a:r>
              </a:p>
              <a:p>
                <a:pPr algn="ctr"/>
                <a:r>
                  <a:rPr lang="en-US" sz="1100" b="1" dirty="0">
                    <a:solidFill>
                      <a:schemeClr val="tx1">
                        <a:lumMod val="85000"/>
                        <a:lumOff val="15000"/>
                      </a:schemeClr>
                    </a:solidFill>
                  </a:rPr>
                  <a:t>model</a:t>
                </a:r>
              </a:p>
            </p:txBody>
          </p:sp>
          <p:sp>
            <p:nvSpPr>
              <p:cNvPr id="41" name="Rectangle 40">
                <a:extLst>
                  <a:ext uri="{FF2B5EF4-FFF2-40B4-BE49-F238E27FC236}">
                    <a16:creationId xmlns:a16="http://schemas.microsoft.com/office/drawing/2014/main" id="{2C69DD1A-71CD-4880-8FB9-EC522B755C24}"/>
                  </a:ext>
                </a:extLst>
              </p:cNvPr>
              <p:cNvSpPr/>
              <p:nvPr/>
            </p:nvSpPr>
            <p:spPr>
              <a:xfrm>
                <a:off x="7785001" y="2013638"/>
                <a:ext cx="905522" cy="474587"/>
              </a:xfrm>
              <a:prstGeom prst="rect">
                <a:avLst/>
              </a:prstGeom>
              <a:solidFill>
                <a:srgbClr val="D2DEF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lumMod val="85000"/>
                        <a:lumOff val="15000"/>
                      </a:schemeClr>
                    </a:solidFill>
                  </a:rPr>
                  <a:t>Urban canopy</a:t>
                </a:r>
              </a:p>
              <a:p>
                <a:pPr algn="ctr"/>
                <a:r>
                  <a:rPr lang="en-US" sz="1100" b="1" dirty="0">
                    <a:solidFill>
                      <a:schemeClr val="tx1">
                        <a:lumMod val="85000"/>
                        <a:lumOff val="15000"/>
                      </a:schemeClr>
                    </a:solidFill>
                  </a:rPr>
                  <a:t>model</a:t>
                </a:r>
              </a:p>
            </p:txBody>
          </p:sp>
          <p:sp>
            <p:nvSpPr>
              <p:cNvPr id="43" name="Arrow: Down 42">
                <a:extLst>
                  <a:ext uri="{FF2B5EF4-FFF2-40B4-BE49-F238E27FC236}">
                    <a16:creationId xmlns:a16="http://schemas.microsoft.com/office/drawing/2014/main" id="{E8933A08-DC73-4A32-BE69-ED216CF4B14D}"/>
                  </a:ext>
                </a:extLst>
              </p:cNvPr>
              <p:cNvSpPr/>
              <p:nvPr/>
            </p:nvSpPr>
            <p:spPr>
              <a:xfrm rot="16200000">
                <a:off x="7351407" y="1793754"/>
                <a:ext cx="136201" cy="224730"/>
              </a:xfrm>
              <a:prstGeom prst="downArrow">
                <a:avLst/>
              </a:prstGeom>
              <a:solidFill>
                <a:srgbClr val="D2DEF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8B32BCB6-0A34-4437-B3DD-EF9697EBEA4A}"/>
                  </a:ext>
                </a:extLst>
              </p:cNvPr>
              <p:cNvPicPr/>
              <p:nvPr/>
            </p:nvPicPr>
            <p:blipFill rotWithShape="1">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6389419" y="1458848"/>
                <a:ext cx="761479" cy="903261"/>
              </a:xfrm>
              <a:prstGeom prst="rect">
                <a:avLst/>
              </a:prstGeom>
              <a:noFill/>
              <a:ln>
                <a:noFill/>
              </a:ln>
            </p:spPr>
          </p:pic>
          <p:sp>
            <p:nvSpPr>
              <p:cNvPr id="46" name="TextBox 45">
                <a:extLst>
                  <a:ext uri="{FF2B5EF4-FFF2-40B4-BE49-F238E27FC236}">
                    <a16:creationId xmlns:a16="http://schemas.microsoft.com/office/drawing/2014/main" id="{B61A6584-3911-4B41-979E-674D01B7FFA5}"/>
                  </a:ext>
                </a:extLst>
              </p:cNvPr>
              <p:cNvSpPr txBox="1"/>
              <p:nvPr/>
            </p:nvSpPr>
            <p:spPr>
              <a:xfrm>
                <a:off x="7065952" y="1229008"/>
                <a:ext cx="797013" cy="577081"/>
              </a:xfrm>
              <a:prstGeom prst="rect">
                <a:avLst/>
              </a:prstGeom>
              <a:noFill/>
            </p:spPr>
            <p:txBody>
              <a:bodyPr wrap="none" rtlCol="0">
                <a:spAutoFit/>
              </a:bodyPr>
              <a:lstStyle/>
              <a:p>
                <a:r>
                  <a:rPr lang="en-US" sz="1050" b="1" dirty="0"/>
                  <a:t>Static</a:t>
                </a:r>
              </a:p>
              <a:p>
                <a:r>
                  <a:rPr lang="en-US" sz="1050" b="1" dirty="0"/>
                  <a:t>Geography</a:t>
                </a:r>
              </a:p>
              <a:p>
                <a:r>
                  <a:rPr lang="en-US" sz="1050" b="1" dirty="0"/>
                  <a:t>Data</a:t>
                </a:r>
              </a:p>
            </p:txBody>
          </p:sp>
          <p:sp>
            <p:nvSpPr>
              <p:cNvPr id="47" name="TextBox 46">
                <a:extLst>
                  <a:ext uri="{FF2B5EF4-FFF2-40B4-BE49-F238E27FC236}">
                    <a16:creationId xmlns:a16="http://schemas.microsoft.com/office/drawing/2014/main" id="{00FF5266-1778-4BC5-9160-3CB039C265E9}"/>
                  </a:ext>
                </a:extLst>
              </p:cNvPr>
              <p:cNvSpPr txBox="1"/>
              <p:nvPr/>
            </p:nvSpPr>
            <p:spPr>
              <a:xfrm>
                <a:off x="7066408" y="1967818"/>
                <a:ext cx="724878" cy="577081"/>
              </a:xfrm>
              <a:prstGeom prst="rect">
                <a:avLst/>
              </a:prstGeom>
              <a:noFill/>
            </p:spPr>
            <p:txBody>
              <a:bodyPr wrap="none" rtlCol="0">
                <a:spAutoFit/>
              </a:bodyPr>
              <a:lstStyle/>
              <a:p>
                <a:r>
                  <a:rPr lang="en-US" sz="1050" b="1" dirty="0"/>
                  <a:t>Real-time</a:t>
                </a:r>
              </a:p>
              <a:p>
                <a:r>
                  <a:rPr lang="en-US" sz="1050" b="1" dirty="0"/>
                  <a:t>Weather</a:t>
                </a:r>
              </a:p>
              <a:p>
                <a:r>
                  <a:rPr lang="en-US" sz="1050" b="1" dirty="0"/>
                  <a:t>Data</a:t>
                </a:r>
              </a:p>
            </p:txBody>
          </p:sp>
          <p:sp>
            <p:nvSpPr>
              <p:cNvPr id="48" name="TextBox 47">
                <a:extLst>
                  <a:ext uri="{FF2B5EF4-FFF2-40B4-BE49-F238E27FC236}">
                    <a16:creationId xmlns:a16="http://schemas.microsoft.com/office/drawing/2014/main" id="{E90B4E62-A0C0-4338-AFBD-FE24F67352FE}"/>
                  </a:ext>
                </a:extLst>
              </p:cNvPr>
              <p:cNvSpPr txBox="1"/>
              <p:nvPr/>
            </p:nvSpPr>
            <p:spPr>
              <a:xfrm>
                <a:off x="6499924" y="2471408"/>
                <a:ext cx="1181734" cy="261610"/>
              </a:xfrm>
              <a:prstGeom prst="rect">
                <a:avLst/>
              </a:prstGeom>
              <a:noFill/>
            </p:spPr>
            <p:txBody>
              <a:bodyPr wrap="none" rtlCol="0">
                <a:spAutoFit/>
              </a:bodyPr>
              <a:lstStyle/>
              <a:p>
                <a:r>
                  <a:rPr lang="en-US" sz="1100" b="1" dirty="0">
                    <a:solidFill>
                      <a:srgbClr val="9FDB77"/>
                    </a:solidFill>
                  </a:rPr>
                  <a:t>Initial Conditions</a:t>
                </a:r>
              </a:p>
            </p:txBody>
          </p:sp>
          <p:sp>
            <p:nvSpPr>
              <p:cNvPr id="49" name="Freeform: Shape 48">
                <a:extLst>
                  <a:ext uri="{FF2B5EF4-FFF2-40B4-BE49-F238E27FC236}">
                    <a16:creationId xmlns:a16="http://schemas.microsoft.com/office/drawing/2014/main" id="{0B7CCDC5-7DC0-4812-8090-CA4512A773C9}"/>
                  </a:ext>
                </a:extLst>
              </p:cNvPr>
              <p:cNvSpPr/>
              <p:nvPr/>
            </p:nvSpPr>
            <p:spPr>
              <a:xfrm>
                <a:off x="4412193" y="2565164"/>
                <a:ext cx="1770043" cy="388421"/>
              </a:xfrm>
              <a:custGeom>
                <a:avLst/>
                <a:gdLst>
                  <a:gd name="connsiteX0" fmla="*/ 0 w 1953088"/>
                  <a:gd name="connsiteY0" fmla="*/ 488272 h 562291"/>
                  <a:gd name="connsiteX1" fmla="*/ 266330 w 1953088"/>
                  <a:gd name="connsiteY1" fmla="*/ 559293 h 562291"/>
                  <a:gd name="connsiteX2" fmla="*/ 745725 w 1953088"/>
                  <a:gd name="connsiteY2" fmla="*/ 514905 h 562291"/>
                  <a:gd name="connsiteX3" fmla="*/ 1544715 w 1953088"/>
                  <a:gd name="connsiteY3" fmla="*/ 221942 h 562291"/>
                  <a:gd name="connsiteX4" fmla="*/ 1953088 w 1953088"/>
                  <a:gd name="connsiteY4" fmla="*/ 0 h 56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088" h="562291">
                    <a:moveTo>
                      <a:pt x="0" y="488272"/>
                    </a:moveTo>
                    <a:cubicBezTo>
                      <a:pt x="71021" y="521563"/>
                      <a:pt x="142043" y="554854"/>
                      <a:pt x="266330" y="559293"/>
                    </a:cubicBezTo>
                    <a:cubicBezTo>
                      <a:pt x="390617" y="563732"/>
                      <a:pt x="532661" y="571130"/>
                      <a:pt x="745725" y="514905"/>
                    </a:cubicBezTo>
                    <a:cubicBezTo>
                      <a:pt x="958789" y="458680"/>
                      <a:pt x="1343488" y="307759"/>
                      <a:pt x="1544715" y="221942"/>
                    </a:cubicBezTo>
                    <a:cubicBezTo>
                      <a:pt x="1745942" y="136125"/>
                      <a:pt x="1849515" y="68062"/>
                      <a:pt x="1953088" y="0"/>
                    </a:cubicBezTo>
                  </a:path>
                </a:pathLst>
              </a:custGeom>
              <a:noFill/>
              <a:ln w="57150">
                <a:solidFill>
                  <a:srgbClr val="9FDB7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A77C35C7-622F-430E-91D8-8270AFEC830C}"/>
                  </a:ext>
                </a:extLst>
              </p:cNvPr>
              <p:cNvCxnSpPr>
                <a:cxnSpLocks/>
              </p:cNvCxnSpPr>
              <p:nvPr/>
            </p:nvCxnSpPr>
            <p:spPr>
              <a:xfrm flipV="1">
                <a:off x="6258772" y="2330492"/>
                <a:ext cx="189634" cy="175863"/>
              </a:xfrm>
              <a:prstGeom prst="straightConnector1">
                <a:avLst/>
              </a:prstGeom>
              <a:ln w="57150">
                <a:solidFill>
                  <a:srgbClr val="9FDB77"/>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83DBC86-FAD7-423A-924B-767125D32F9A}"/>
                  </a:ext>
                </a:extLst>
              </p:cNvPr>
              <p:cNvSpPr/>
              <p:nvPr/>
            </p:nvSpPr>
            <p:spPr>
              <a:xfrm>
                <a:off x="6321007" y="3081856"/>
                <a:ext cx="907689" cy="222545"/>
              </a:xfrm>
              <a:prstGeom prst="rect">
                <a:avLst/>
              </a:prstGeom>
              <a:solidFill>
                <a:srgbClr val="C7D6EF"/>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GCAM</a:t>
                </a:r>
              </a:p>
            </p:txBody>
          </p:sp>
          <p:sp>
            <p:nvSpPr>
              <p:cNvPr id="58" name="Arrow: Down 57">
                <a:extLst>
                  <a:ext uri="{FF2B5EF4-FFF2-40B4-BE49-F238E27FC236}">
                    <a16:creationId xmlns:a16="http://schemas.microsoft.com/office/drawing/2014/main" id="{C844341E-8128-44A4-8C29-823A2334D856}"/>
                  </a:ext>
                </a:extLst>
              </p:cNvPr>
              <p:cNvSpPr/>
              <p:nvPr/>
            </p:nvSpPr>
            <p:spPr>
              <a:xfrm>
                <a:off x="6657536" y="2774605"/>
                <a:ext cx="250763" cy="256581"/>
              </a:xfrm>
              <a:prstGeom prst="downArrow">
                <a:avLst/>
              </a:prstGeom>
              <a:solidFill>
                <a:srgbClr val="C7D6EF"/>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AF0B50AD-8A0F-4FC2-8016-718A37DAE59A}"/>
                  </a:ext>
                </a:extLst>
              </p:cNvPr>
              <p:cNvSpPr/>
              <p:nvPr/>
            </p:nvSpPr>
            <p:spPr>
              <a:xfrm>
                <a:off x="5657184" y="3630114"/>
                <a:ext cx="2393383" cy="222545"/>
              </a:xfrm>
              <a:prstGeom prst="rect">
                <a:avLst/>
              </a:prstGeom>
              <a:solidFill>
                <a:srgbClr val="C7D6EF"/>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UHI Precipitation Runoff</a:t>
                </a:r>
              </a:p>
            </p:txBody>
          </p:sp>
          <p:sp>
            <p:nvSpPr>
              <p:cNvPr id="17" name="Rectangle 16">
                <a:extLst>
                  <a:ext uri="{FF2B5EF4-FFF2-40B4-BE49-F238E27FC236}">
                    <a16:creationId xmlns:a16="http://schemas.microsoft.com/office/drawing/2014/main" id="{A178FB07-3501-483A-AC98-B3A08DC0E8AB}"/>
                  </a:ext>
                </a:extLst>
              </p:cNvPr>
              <p:cNvSpPr/>
              <p:nvPr/>
            </p:nvSpPr>
            <p:spPr>
              <a:xfrm>
                <a:off x="3586575" y="2611630"/>
                <a:ext cx="932155" cy="702871"/>
              </a:xfrm>
              <a:prstGeom prst="rect">
                <a:avLst/>
              </a:prstGeom>
              <a:solidFill>
                <a:srgbClr val="C5E9AD"/>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85000"/>
                        <a:lumOff val="15000"/>
                      </a:schemeClr>
                    </a:solidFill>
                  </a:rPr>
                  <a:t>LIS</a:t>
                </a:r>
              </a:p>
              <a:p>
                <a:pPr algn="ctr"/>
                <a:r>
                  <a:rPr lang="en-US" sz="1200" b="1" dirty="0">
                    <a:solidFill>
                      <a:schemeClr val="tx1">
                        <a:lumMod val="85000"/>
                        <a:lumOff val="15000"/>
                      </a:schemeClr>
                    </a:solidFill>
                  </a:rPr>
                  <a:t>Modeling</a:t>
                </a:r>
              </a:p>
              <a:p>
                <a:pPr algn="ctr"/>
                <a:r>
                  <a:rPr lang="en-US" sz="1200" b="1" dirty="0">
                    <a:solidFill>
                      <a:schemeClr val="tx1">
                        <a:lumMod val="85000"/>
                        <a:lumOff val="15000"/>
                      </a:schemeClr>
                    </a:solidFill>
                  </a:rPr>
                  <a:t>Testbed</a:t>
                </a:r>
              </a:p>
            </p:txBody>
          </p:sp>
          <p:sp>
            <p:nvSpPr>
              <p:cNvPr id="67" name="Arrow: Down 66">
                <a:extLst>
                  <a:ext uri="{FF2B5EF4-FFF2-40B4-BE49-F238E27FC236}">
                    <a16:creationId xmlns:a16="http://schemas.microsoft.com/office/drawing/2014/main" id="{1E7D3BC0-53D3-4C8E-A8DF-7CEB0E15FFCB}"/>
                  </a:ext>
                </a:extLst>
              </p:cNvPr>
              <p:cNvSpPr/>
              <p:nvPr/>
            </p:nvSpPr>
            <p:spPr>
              <a:xfrm>
                <a:off x="6659498" y="3355071"/>
                <a:ext cx="250763" cy="256581"/>
              </a:xfrm>
              <a:prstGeom prst="downArrow">
                <a:avLst/>
              </a:prstGeom>
              <a:solidFill>
                <a:srgbClr val="C7D6EF"/>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Arrow: Down 67">
                <a:extLst>
                  <a:ext uri="{FF2B5EF4-FFF2-40B4-BE49-F238E27FC236}">
                    <a16:creationId xmlns:a16="http://schemas.microsoft.com/office/drawing/2014/main" id="{B3129A17-1D9F-4FC4-8D76-1BA7E03951B4}"/>
                  </a:ext>
                </a:extLst>
              </p:cNvPr>
              <p:cNvSpPr/>
              <p:nvPr/>
            </p:nvSpPr>
            <p:spPr>
              <a:xfrm>
                <a:off x="6659320" y="3899125"/>
                <a:ext cx="250763" cy="256581"/>
              </a:xfrm>
              <a:prstGeom prst="downArrow">
                <a:avLst/>
              </a:prstGeom>
              <a:solidFill>
                <a:srgbClr val="C7D6EF"/>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A1F16838-0A2A-4A1D-B94C-58209AC304E2}"/>
                  </a:ext>
                </a:extLst>
              </p:cNvPr>
              <p:cNvSpPr/>
              <p:nvPr/>
            </p:nvSpPr>
            <p:spPr>
              <a:xfrm>
                <a:off x="5703565" y="4194567"/>
                <a:ext cx="2255819" cy="480330"/>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Building </a:t>
                </a:r>
              </a:p>
              <a:p>
                <a:pPr algn="ctr"/>
                <a:r>
                  <a:rPr lang="en-US" sz="1600" b="1" dirty="0">
                    <a:solidFill>
                      <a:schemeClr val="tx1">
                        <a:lumMod val="85000"/>
                        <a:lumOff val="15000"/>
                      </a:schemeClr>
                    </a:solidFill>
                  </a:rPr>
                  <a:t>Energy Demand</a:t>
                </a:r>
                <a:endParaRPr lang="en-US" sz="1600" dirty="0"/>
              </a:p>
            </p:txBody>
          </p:sp>
          <p:pic>
            <p:nvPicPr>
              <p:cNvPr id="42" name="Picture 41">
                <a:extLst>
                  <a:ext uri="{FF2B5EF4-FFF2-40B4-BE49-F238E27FC236}">
                    <a16:creationId xmlns:a16="http://schemas.microsoft.com/office/drawing/2014/main" id="{FCB1E890-6D68-4EF6-8E5C-0A4F8BB43E80}"/>
                  </a:ext>
                </a:extLst>
              </p:cNvPr>
              <p:cNvPicPr>
                <a:picLocks noChangeAspect="1"/>
              </p:cNvPicPr>
              <p:nvPr/>
            </p:nvPicPr>
            <p:blipFill>
              <a:blip r:embed="rId5">
                <a:clrChange>
                  <a:clrFrom>
                    <a:srgbClr val="FEFFFF"/>
                  </a:clrFrom>
                  <a:clrTo>
                    <a:srgbClr val="FEFFFF">
                      <a:alpha val="0"/>
                    </a:srgbClr>
                  </a:clrTo>
                </a:clrChange>
              </a:blip>
              <a:stretch>
                <a:fillRect/>
              </a:stretch>
            </p:blipFill>
            <p:spPr>
              <a:xfrm>
                <a:off x="2008808" y="1259200"/>
                <a:ext cx="1127115" cy="1058805"/>
              </a:xfrm>
              <a:prstGeom prst="rect">
                <a:avLst/>
              </a:prstGeom>
            </p:spPr>
          </p:pic>
          <p:sp>
            <p:nvSpPr>
              <p:cNvPr id="4" name="Oval 3">
                <a:extLst>
                  <a:ext uri="{FF2B5EF4-FFF2-40B4-BE49-F238E27FC236}">
                    <a16:creationId xmlns:a16="http://schemas.microsoft.com/office/drawing/2014/main" id="{FF675FC8-7D1A-484A-A735-3104A708F8F6}"/>
                  </a:ext>
                </a:extLst>
              </p:cNvPr>
              <p:cNvSpPr/>
              <p:nvPr/>
            </p:nvSpPr>
            <p:spPr>
              <a:xfrm>
                <a:off x="2567552" y="1259200"/>
                <a:ext cx="295775" cy="208869"/>
              </a:xfrm>
              <a:prstGeom prst="ellipse">
                <a:avLst/>
              </a:prstGeom>
              <a:noFill/>
              <a:ln w="285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F922236E-9EE9-40B7-8015-4A4FF97F7CD5}"/>
                  </a:ext>
                </a:extLst>
              </p:cNvPr>
              <p:cNvSpPr/>
              <p:nvPr/>
            </p:nvSpPr>
            <p:spPr>
              <a:xfrm>
                <a:off x="2932886" y="1267838"/>
                <a:ext cx="1788812" cy="145323"/>
              </a:xfrm>
              <a:custGeom>
                <a:avLst/>
                <a:gdLst>
                  <a:gd name="connsiteX0" fmla="*/ 0 w 2384072"/>
                  <a:gd name="connsiteY0" fmla="*/ 116841 h 208964"/>
                  <a:gd name="connsiteX1" fmla="*/ 1216241 w 2384072"/>
                  <a:gd name="connsiteY1" fmla="*/ 1431 h 208964"/>
                  <a:gd name="connsiteX2" fmla="*/ 2281562 w 2384072"/>
                  <a:gd name="connsiteY2" fmla="*/ 187862 h 208964"/>
                  <a:gd name="connsiteX3" fmla="*/ 2281562 w 2384072"/>
                  <a:gd name="connsiteY3" fmla="*/ 196740 h 208964"/>
                </a:gdLst>
                <a:ahLst/>
                <a:cxnLst>
                  <a:cxn ang="0">
                    <a:pos x="connsiteX0" y="connsiteY0"/>
                  </a:cxn>
                  <a:cxn ang="0">
                    <a:pos x="connsiteX1" y="connsiteY1"/>
                  </a:cxn>
                  <a:cxn ang="0">
                    <a:pos x="connsiteX2" y="connsiteY2"/>
                  </a:cxn>
                  <a:cxn ang="0">
                    <a:pos x="connsiteX3" y="connsiteY3"/>
                  </a:cxn>
                </a:cxnLst>
                <a:rect l="l" t="t" r="r" b="b"/>
                <a:pathLst>
                  <a:path w="2384072" h="208964">
                    <a:moveTo>
                      <a:pt x="0" y="116841"/>
                    </a:moveTo>
                    <a:cubicBezTo>
                      <a:pt x="417990" y="53217"/>
                      <a:pt x="835981" y="-10406"/>
                      <a:pt x="1216241" y="1431"/>
                    </a:cubicBezTo>
                    <a:cubicBezTo>
                      <a:pt x="1596501" y="13268"/>
                      <a:pt x="2281562" y="187862"/>
                      <a:pt x="2281562" y="187862"/>
                    </a:cubicBezTo>
                    <a:cubicBezTo>
                      <a:pt x="2459115" y="220413"/>
                      <a:pt x="2370338" y="208576"/>
                      <a:pt x="2281562" y="196740"/>
                    </a:cubicBezTo>
                  </a:path>
                </a:pathLst>
              </a:cu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Arrow Connector 50">
                <a:extLst>
                  <a:ext uri="{FF2B5EF4-FFF2-40B4-BE49-F238E27FC236}">
                    <a16:creationId xmlns:a16="http://schemas.microsoft.com/office/drawing/2014/main" id="{A7F1819A-12E8-4628-8988-A36F3E7B23F8}"/>
                  </a:ext>
                </a:extLst>
              </p:cNvPr>
              <p:cNvCxnSpPr>
                <a:cxnSpLocks/>
              </p:cNvCxnSpPr>
              <p:nvPr/>
            </p:nvCxnSpPr>
            <p:spPr>
              <a:xfrm>
                <a:off x="4722562" y="1447755"/>
                <a:ext cx="238278" cy="75704"/>
              </a:xfrm>
              <a:prstGeom prst="straightConnector1">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FBF652-EEE7-44B9-B27E-1548A0389AE2}"/>
                  </a:ext>
                </a:extLst>
              </p:cNvPr>
              <p:cNvSpPr txBox="1"/>
              <p:nvPr/>
            </p:nvSpPr>
            <p:spPr>
              <a:xfrm>
                <a:off x="4764386" y="1508992"/>
                <a:ext cx="962123" cy="261610"/>
              </a:xfrm>
              <a:prstGeom prst="rect">
                <a:avLst/>
              </a:prstGeom>
              <a:noFill/>
            </p:spPr>
            <p:txBody>
              <a:bodyPr wrap="none" rtlCol="0">
                <a:spAutoFit/>
              </a:bodyPr>
              <a:lstStyle/>
              <a:p>
                <a:r>
                  <a:rPr lang="en-US" sz="1100" b="1" dirty="0">
                    <a:solidFill>
                      <a:srgbClr val="00B0F0"/>
                    </a:solidFill>
                  </a:rPr>
                  <a:t>‘Urban chain’</a:t>
                </a:r>
              </a:p>
            </p:txBody>
          </p:sp>
          <p:pic>
            <p:nvPicPr>
              <p:cNvPr id="18" name="Picture 17">
                <a:extLst>
                  <a:ext uri="{FF2B5EF4-FFF2-40B4-BE49-F238E27FC236}">
                    <a16:creationId xmlns:a16="http://schemas.microsoft.com/office/drawing/2014/main" id="{1F3200DC-DE4D-4CA3-9D1B-5E2C5A24AC70}"/>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colorTemperature colorTemp="4700"/>
                        </a14:imgEffect>
                        <a14:imgEffect>
                          <a14:saturation sat="0"/>
                        </a14:imgEffect>
                        <a14:imgEffect>
                          <a14:brightnessContrast contrast="57000"/>
                        </a14:imgEffect>
                      </a14:imgLayer>
                    </a14:imgProps>
                  </a:ext>
                </a:extLst>
              </a:blip>
              <a:stretch>
                <a:fillRect/>
              </a:stretch>
            </p:blipFill>
            <p:spPr>
              <a:xfrm>
                <a:off x="1999842" y="3347994"/>
                <a:ext cx="1145046" cy="1051373"/>
              </a:xfrm>
              <a:prstGeom prst="rect">
                <a:avLst/>
              </a:prstGeom>
            </p:spPr>
          </p:pic>
          <p:sp>
            <p:nvSpPr>
              <p:cNvPr id="44" name="Arrow: Down 43">
                <a:extLst>
                  <a:ext uri="{FF2B5EF4-FFF2-40B4-BE49-F238E27FC236}">
                    <a16:creationId xmlns:a16="http://schemas.microsoft.com/office/drawing/2014/main" id="{B925BFFB-AAC9-4BB6-B95A-DFE565EF0EBF}"/>
                  </a:ext>
                </a:extLst>
              </p:cNvPr>
              <p:cNvSpPr/>
              <p:nvPr/>
            </p:nvSpPr>
            <p:spPr>
              <a:xfrm rot="16200000">
                <a:off x="6189359" y="1790109"/>
                <a:ext cx="136201" cy="224730"/>
              </a:xfrm>
              <a:prstGeom prst="downArrow">
                <a:avLst/>
              </a:prstGeom>
              <a:solidFill>
                <a:srgbClr val="D2DEF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1812CAA7-87DE-42BF-82C2-4F735CF0D604}"/>
                  </a:ext>
                </a:extLst>
              </p:cNvPr>
              <p:cNvSpPr txBox="1"/>
              <p:nvPr/>
            </p:nvSpPr>
            <p:spPr>
              <a:xfrm>
                <a:off x="4691279" y="2044437"/>
                <a:ext cx="776175" cy="246221"/>
              </a:xfrm>
              <a:prstGeom prst="rect">
                <a:avLst/>
              </a:prstGeom>
              <a:noFill/>
            </p:spPr>
            <p:txBody>
              <a:bodyPr wrap="none" rtlCol="0">
                <a:spAutoFit/>
              </a:bodyPr>
              <a:lstStyle/>
              <a:p>
                <a:r>
                  <a:rPr lang="en-US" sz="1000" b="1" dirty="0"/>
                  <a:t>Casablanca</a:t>
                </a:r>
              </a:p>
            </p:txBody>
          </p:sp>
          <p:sp>
            <p:nvSpPr>
              <p:cNvPr id="66" name="TextBox 65">
                <a:extLst>
                  <a:ext uri="{FF2B5EF4-FFF2-40B4-BE49-F238E27FC236}">
                    <a16:creationId xmlns:a16="http://schemas.microsoft.com/office/drawing/2014/main" id="{5697E799-CE5D-4C46-8F90-DE9679F6EDE8}"/>
                  </a:ext>
                </a:extLst>
              </p:cNvPr>
              <p:cNvSpPr txBox="1"/>
              <p:nvPr/>
            </p:nvSpPr>
            <p:spPr>
              <a:xfrm>
                <a:off x="5085799" y="1912220"/>
                <a:ext cx="495649" cy="246221"/>
              </a:xfrm>
              <a:prstGeom prst="rect">
                <a:avLst/>
              </a:prstGeom>
              <a:noFill/>
            </p:spPr>
            <p:txBody>
              <a:bodyPr wrap="none" rtlCol="0">
                <a:spAutoFit/>
              </a:bodyPr>
              <a:lstStyle/>
              <a:p>
                <a:r>
                  <a:rPr lang="en-US" sz="1000" b="1" dirty="0"/>
                  <a:t>Rabat</a:t>
                </a:r>
              </a:p>
            </p:txBody>
          </p:sp>
          <p:sp>
            <p:nvSpPr>
              <p:cNvPr id="71" name="TextBox 70">
                <a:extLst>
                  <a:ext uri="{FF2B5EF4-FFF2-40B4-BE49-F238E27FC236}">
                    <a16:creationId xmlns:a16="http://schemas.microsoft.com/office/drawing/2014/main" id="{1ACCDFCC-B6D5-4BB8-A813-C55808901C43}"/>
                  </a:ext>
                </a:extLst>
              </p:cNvPr>
              <p:cNvSpPr txBox="1"/>
              <p:nvPr/>
            </p:nvSpPr>
            <p:spPr>
              <a:xfrm>
                <a:off x="5408924" y="1232853"/>
                <a:ext cx="582211" cy="246221"/>
              </a:xfrm>
              <a:prstGeom prst="rect">
                <a:avLst/>
              </a:prstGeom>
              <a:noFill/>
            </p:spPr>
            <p:txBody>
              <a:bodyPr wrap="none" rtlCol="0">
                <a:spAutoFit/>
              </a:bodyPr>
              <a:lstStyle/>
              <a:p>
                <a:r>
                  <a:rPr lang="en-US" sz="1000" b="1" dirty="0"/>
                  <a:t>Tangier</a:t>
                </a:r>
              </a:p>
            </p:txBody>
          </p:sp>
          <p:sp>
            <p:nvSpPr>
              <p:cNvPr id="60" name="Oval 59">
                <a:extLst>
                  <a:ext uri="{FF2B5EF4-FFF2-40B4-BE49-F238E27FC236}">
                    <a16:creationId xmlns:a16="http://schemas.microsoft.com/office/drawing/2014/main" id="{02A3AAC9-0BDD-4674-8A12-BAC7DCA3F10F}"/>
                  </a:ext>
                </a:extLst>
              </p:cNvPr>
              <p:cNvSpPr/>
              <p:nvPr/>
            </p:nvSpPr>
            <p:spPr>
              <a:xfrm>
                <a:off x="5142151" y="2305340"/>
                <a:ext cx="45720" cy="4572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CF2BEF22-D4DA-4760-A94D-77D1900D86BE}"/>
                  </a:ext>
                </a:extLst>
              </p:cNvPr>
              <p:cNvSpPr/>
              <p:nvPr/>
            </p:nvSpPr>
            <p:spPr>
              <a:xfrm>
                <a:off x="5472129" y="2111327"/>
                <a:ext cx="45720" cy="4572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F096F17-D96F-484A-8339-9567135355FA}"/>
                  </a:ext>
                </a:extLst>
              </p:cNvPr>
              <p:cNvSpPr/>
              <p:nvPr/>
            </p:nvSpPr>
            <p:spPr>
              <a:xfrm>
                <a:off x="5897656" y="1353530"/>
                <a:ext cx="45720" cy="4572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06E65C4-599C-D7C4-52EA-1DEA3127F937}"/>
                </a:ext>
              </a:extLst>
            </p:cNvPr>
            <p:cNvSpPr txBox="1"/>
            <p:nvPr/>
          </p:nvSpPr>
          <p:spPr>
            <a:xfrm>
              <a:off x="1870512" y="2318942"/>
              <a:ext cx="1218030" cy="369332"/>
            </a:xfrm>
            <a:prstGeom prst="rect">
              <a:avLst/>
            </a:prstGeom>
            <a:noFill/>
          </p:spPr>
          <p:txBody>
            <a:bodyPr wrap="square" rtlCol="0">
              <a:spAutoFit/>
            </a:bodyPr>
            <a:lstStyle/>
            <a:p>
              <a:r>
                <a:rPr lang="fr-FR" b="1" dirty="0" err="1">
                  <a:solidFill>
                    <a:srgbClr val="FFFF00"/>
                  </a:solidFill>
                </a:rPr>
                <a:t>Tasks</a:t>
              </a:r>
              <a:r>
                <a:rPr lang="fr-FR" b="1" dirty="0">
                  <a:solidFill>
                    <a:srgbClr val="FFFF00"/>
                  </a:solidFill>
                </a:rPr>
                <a:t> 1 &amp;2</a:t>
              </a:r>
            </a:p>
          </p:txBody>
        </p:sp>
        <p:sp>
          <p:nvSpPr>
            <p:cNvPr id="21" name="TextBox 20">
              <a:extLst>
                <a:ext uri="{FF2B5EF4-FFF2-40B4-BE49-F238E27FC236}">
                  <a16:creationId xmlns:a16="http://schemas.microsoft.com/office/drawing/2014/main" id="{8DAA4893-62F1-7144-F8CE-53DB76ED3093}"/>
                </a:ext>
              </a:extLst>
            </p:cNvPr>
            <p:cNvSpPr txBox="1"/>
            <p:nvPr/>
          </p:nvSpPr>
          <p:spPr>
            <a:xfrm>
              <a:off x="6281281" y="2317832"/>
              <a:ext cx="1218030" cy="369332"/>
            </a:xfrm>
            <a:prstGeom prst="rect">
              <a:avLst/>
            </a:prstGeom>
            <a:noFill/>
          </p:spPr>
          <p:txBody>
            <a:bodyPr wrap="square" rtlCol="0">
              <a:spAutoFit/>
            </a:bodyPr>
            <a:lstStyle/>
            <a:p>
              <a:r>
                <a:rPr lang="fr-FR" b="1" dirty="0">
                  <a:solidFill>
                    <a:srgbClr val="FFFF00"/>
                  </a:solidFill>
                </a:rPr>
                <a:t>Task 3</a:t>
              </a:r>
            </a:p>
          </p:txBody>
        </p:sp>
        <p:sp>
          <p:nvSpPr>
            <p:cNvPr id="23" name="TextBox 22">
              <a:extLst>
                <a:ext uri="{FF2B5EF4-FFF2-40B4-BE49-F238E27FC236}">
                  <a16:creationId xmlns:a16="http://schemas.microsoft.com/office/drawing/2014/main" id="{BB3612D1-7277-AFC8-AF45-2E07A2D42D10}"/>
                </a:ext>
              </a:extLst>
            </p:cNvPr>
            <p:cNvSpPr txBox="1"/>
            <p:nvPr/>
          </p:nvSpPr>
          <p:spPr>
            <a:xfrm>
              <a:off x="4876136" y="5618132"/>
              <a:ext cx="1218030" cy="369332"/>
            </a:xfrm>
            <a:prstGeom prst="rect">
              <a:avLst/>
            </a:prstGeom>
            <a:noFill/>
          </p:spPr>
          <p:txBody>
            <a:bodyPr wrap="square" rtlCol="0">
              <a:spAutoFit/>
            </a:bodyPr>
            <a:lstStyle/>
            <a:p>
              <a:r>
                <a:rPr lang="fr-FR" b="1" dirty="0">
                  <a:solidFill>
                    <a:srgbClr val="FFFF00"/>
                  </a:solidFill>
                </a:rPr>
                <a:t>Task 4</a:t>
              </a:r>
            </a:p>
          </p:txBody>
        </p:sp>
      </p:grpSp>
      <p:grpSp>
        <p:nvGrpSpPr>
          <p:cNvPr id="33" name="Group 1">
            <a:extLst>
              <a:ext uri="{FF2B5EF4-FFF2-40B4-BE49-F238E27FC236}">
                <a16:creationId xmlns:a16="http://schemas.microsoft.com/office/drawing/2014/main" id="{45F543A7-CAC6-0921-FBAA-653FF8B0979A}"/>
              </a:ext>
            </a:extLst>
          </p:cNvPr>
          <p:cNvGrpSpPr>
            <a:grpSpLocks/>
          </p:cNvGrpSpPr>
          <p:nvPr/>
        </p:nvGrpSpPr>
        <p:grpSpPr bwMode="auto">
          <a:xfrm>
            <a:off x="106782" y="121955"/>
            <a:ext cx="9144000" cy="631823"/>
            <a:chOff x="0" y="2"/>
            <a:chExt cx="9144649" cy="632296"/>
          </a:xfrm>
        </p:grpSpPr>
        <p:sp>
          <p:nvSpPr>
            <p:cNvPr id="34" name="TextBox 8">
              <a:extLst>
                <a:ext uri="{FF2B5EF4-FFF2-40B4-BE49-F238E27FC236}">
                  <a16:creationId xmlns:a16="http://schemas.microsoft.com/office/drawing/2014/main" id="{41E50CC8-7B80-5E0C-D41B-67FDFB2D7A29}"/>
                </a:ext>
              </a:extLst>
            </p:cNvPr>
            <p:cNvSpPr txBox="1">
              <a:spLocks noChangeArrowheads="1"/>
            </p:cNvSpPr>
            <p:nvPr/>
          </p:nvSpPr>
          <p:spPr bwMode="auto">
            <a:xfrm>
              <a:off x="2391101" y="76945"/>
              <a:ext cx="4259781" cy="46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35" name="Group 8">
              <a:extLst>
                <a:ext uri="{FF2B5EF4-FFF2-40B4-BE49-F238E27FC236}">
                  <a16:creationId xmlns:a16="http://schemas.microsoft.com/office/drawing/2014/main" id="{C0DFFA6F-FF7C-1D30-B421-64992B772BD9}"/>
                </a:ext>
              </a:extLst>
            </p:cNvPr>
            <p:cNvGrpSpPr>
              <a:grpSpLocks/>
            </p:cNvGrpSpPr>
            <p:nvPr/>
          </p:nvGrpSpPr>
          <p:grpSpPr bwMode="auto">
            <a:xfrm>
              <a:off x="0" y="2"/>
              <a:ext cx="9144649" cy="632296"/>
              <a:chOff x="2" y="2"/>
              <a:chExt cx="9144647" cy="669991"/>
            </a:xfrm>
          </p:grpSpPr>
          <p:pic>
            <p:nvPicPr>
              <p:cNvPr id="50" name="Picture 1">
                <a:extLst>
                  <a:ext uri="{FF2B5EF4-FFF2-40B4-BE49-F238E27FC236}">
                    <a16:creationId xmlns:a16="http://schemas.microsoft.com/office/drawing/2014/main" id="{0FF73090-3A87-9722-E196-BF6C03409635}"/>
                  </a:ext>
                </a:extLst>
              </p:cNvPr>
              <p:cNvPicPr>
                <a:picLocks noChangeAspect="1"/>
              </p:cNvPicPr>
              <p:nvPr/>
            </p:nvPicPr>
            <p:blipFill>
              <a:blip r:embed="rId8">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10">
                <a:extLst>
                  <a:ext uri="{FF2B5EF4-FFF2-40B4-BE49-F238E27FC236}">
                    <a16:creationId xmlns:a16="http://schemas.microsoft.com/office/drawing/2014/main" id="{528C3012-1EA6-50B7-D0DD-293108A75CCE}"/>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grpSp>
      <p:sp>
        <p:nvSpPr>
          <p:cNvPr id="55" name="TextBox 54">
            <a:extLst>
              <a:ext uri="{FF2B5EF4-FFF2-40B4-BE49-F238E27FC236}">
                <a16:creationId xmlns:a16="http://schemas.microsoft.com/office/drawing/2014/main" id="{3E25CB3C-820E-9493-2ADF-075AD67D1FB5}"/>
              </a:ext>
            </a:extLst>
          </p:cNvPr>
          <p:cNvSpPr txBox="1"/>
          <p:nvPr/>
        </p:nvSpPr>
        <p:spPr>
          <a:xfrm>
            <a:off x="189940" y="725923"/>
            <a:ext cx="9144000" cy="1446550"/>
          </a:xfrm>
          <a:prstGeom prst="rect">
            <a:avLst/>
          </a:prstGeom>
          <a:noFill/>
        </p:spPr>
        <p:txBody>
          <a:bodyPr wrap="square">
            <a:spAutoFit/>
          </a:bodyPr>
          <a:lstStyle/>
          <a:p>
            <a:pPr algn="ctr"/>
            <a:r>
              <a:rPr lang="en-US" b="1" i="0" u="none" strike="noStrike" baseline="0" dirty="0">
                <a:solidFill>
                  <a:srgbClr val="FFFF00"/>
                </a:solidFill>
                <a:latin typeface="Times New Roman" panose="02020603050405020304" pitchFamily="18" charset="0"/>
                <a:cs typeface="Times New Roman" panose="02020603050405020304" pitchFamily="18" charset="0"/>
              </a:rPr>
              <a:t>Objectives of the study</a:t>
            </a:r>
          </a:p>
          <a:p>
            <a:pPr algn="just"/>
            <a:endParaRPr lang="en-US" sz="1400" b="1" i="0" u="none" strike="noStrike" baseline="0" dirty="0">
              <a:solidFill>
                <a:schemeClr val="bg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400" dirty="0">
                <a:solidFill>
                  <a:schemeClr val="bg1"/>
                </a:solidFill>
                <a:latin typeface="Times New Roman" panose="02020603050405020304" pitchFamily="18" charset="0"/>
                <a:cs typeface="Times New Roman" panose="02020603050405020304" pitchFamily="18" charset="0"/>
              </a:rPr>
              <a:t>Map urbanization in cities of Morocco, analyze the thermal structure UHI/UHS</a:t>
            </a:r>
          </a:p>
          <a:p>
            <a:pPr marL="457200" indent="-457200">
              <a:buFont typeface="+mj-lt"/>
              <a:buAutoNum type="arabicPeriod"/>
            </a:pPr>
            <a:r>
              <a:rPr lang="en-US" sz="1400" dirty="0">
                <a:solidFill>
                  <a:schemeClr val="bg1"/>
                </a:solidFill>
                <a:latin typeface="Times New Roman" panose="02020603050405020304" pitchFamily="18" charset="0"/>
                <a:cs typeface="Times New Roman" panose="02020603050405020304" pitchFamily="18" charset="0"/>
              </a:rPr>
              <a:t>Simulate the impact of buildup on surface climate</a:t>
            </a:r>
          </a:p>
          <a:p>
            <a:pPr marL="457200" indent="-457200">
              <a:buFont typeface="+mj-lt"/>
              <a:buAutoNum type="arabicPeriod"/>
            </a:pPr>
            <a:r>
              <a:rPr lang="en-US" sz="1400" dirty="0">
                <a:solidFill>
                  <a:schemeClr val="bg1"/>
                </a:solidFill>
                <a:latin typeface="Times New Roman" panose="02020603050405020304" pitchFamily="18" charset="0"/>
                <a:cs typeface="Times New Roman" panose="02020603050405020304" pitchFamily="18" charset="0"/>
              </a:rPr>
              <a:t>Understand the impact of urbanization on the vertical structure of the lower troposphere.</a:t>
            </a:r>
          </a:p>
          <a:p>
            <a:pPr marL="457200" indent="-457200">
              <a:buFont typeface="+mj-lt"/>
              <a:buAutoNum type="arabicPeriod"/>
            </a:pPr>
            <a:r>
              <a:rPr lang="en-US" sz="1400" dirty="0">
                <a:solidFill>
                  <a:schemeClr val="bg1"/>
                </a:solidFill>
                <a:latin typeface="Times New Roman" panose="02020603050405020304" pitchFamily="18" charset="0"/>
                <a:cs typeface="Times New Roman" panose="02020603050405020304" pitchFamily="18" charset="0"/>
              </a:rPr>
              <a:t>Quantify the economic consequences of urban heating/cooling in terms of energy demand</a:t>
            </a:r>
          </a:p>
        </p:txBody>
      </p:sp>
      <p:sp>
        <p:nvSpPr>
          <p:cNvPr id="6" name="TextBox 5">
            <a:extLst>
              <a:ext uri="{FF2B5EF4-FFF2-40B4-BE49-F238E27FC236}">
                <a16:creationId xmlns:a16="http://schemas.microsoft.com/office/drawing/2014/main" id="{C1481C19-C62C-97FB-D02C-EC2EF79D9632}"/>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1764886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E974A2E9-4CC3-A986-5B90-191D266612E5}"/>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sp>
        <p:nvSpPr>
          <p:cNvPr id="12" name="TextBox 8">
            <a:extLst>
              <a:ext uri="{FF2B5EF4-FFF2-40B4-BE49-F238E27FC236}">
                <a16:creationId xmlns:a16="http://schemas.microsoft.com/office/drawing/2014/main" id="{AC1E2579-7FC7-ECF3-25A2-FC68F0E50A3B}"/>
              </a:ext>
            </a:extLst>
          </p:cNvPr>
          <p:cNvSpPr txBox="1">
            <a:spLocks noChangeArrowheads="1"/>
          </p:cNvSpPr>
          <p:nvPr/>
        </p:nvSpPr>
        <p:spPr bwMode="auto">
          <a:xfrm>
            <a:off x="2390931" y="76887"/>
            <a:ext cx="425947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13" name="Group 8">
            <a:extLst>
              <a:ext uri="{FF2B5EF4-FFF2-40B4-BE49-F238E27FC236}">
                <a16:creationId xmlns:a16="http://schemas.microsoft.com/office/drawing/2014/main" id="{DF8E828E-7F65-DDBD-1EBC-FD20867501BC}"/>
              </a:ext>
            </a:extLst>
          </p:cNvPr>
          <p:cNvGrpSpPr>
            <a:grpSpLocks/>
          </p:cNvGrpSpPr>
          <p:nvPr/>
        </p:nvGrpSpPr>
        <p:grpSpPr bwMode="auto">
          <a:xfrm>
            <a:off x="0" y="2"/>
            <a:ext cx="9143999" cy="631823"/>
            <a:chOff x="2" y="2"/>
            <a:chExt cx="9144647" cy="669991"/>
          </a:xfrm>
        </p:grpSpPr>
        <p:pic>
          <p:nvPicPr>
            <p:cNvPr id="14" name="Picture 1">
              <a:extLst>
                <a:ext uri="{FF2B5EF4-FFF2-40B4-BE49-F238E27FC236}">
                  <a16:creationId xmlns:a16="http://schemas.microsoft.com/office/drawing/2014/main" id="{59CFCA77-C512-1723-5356-1EFB2BA3046E}"/>
                </a:ext>
              </a:extLst>
            </p:cNvPr>
            <p:cNvPicPr>
              <a:picLocks noChangeAspect="1"/>
            </p:cNvPicPr>
            <p:nvPr/>
          </p:nvPicPr>
          <p:blipFill>
            <a:blip r:embed="rId2">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a:extLst>
                <a:ext uri="{FF2B5EF4-FFF2-40B4-BE49-F238E27FC236}">
                  <a16:creationId xmlns:a16="http://schemas.microsoft.com/office/drawing/2014/main" id="{4B44F101-6003-9BFF-FC5F-41D3A4F73E4B}"/>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sp>
        <p:nvSpPr>
          <p:cNvPr id="19" name="TextBox 18">
            <a:extLst>
              <a:ext uri="{FF2B5EF4-FFF2-40B4-BE49-F238E27FC236}">
                <a16:creationId xmlns:a16="http://schemas.microsoft.com/office/drawing/2014/main" id="{EBE8F740-CBEA-C00B-F672-E96BE5CB3F5E}"/>
              </a:ext>
            </a:extLst>
          </p:cNvPr>
          <p:cNvSpPr txBox="1"/>
          <p:nvPr/>
        </p:nvSpPr>
        <p:spPr>
          <a:xfrm>
            <a:off x="-51330" y="466555"/>
            <a:ext cx="9144000" cy="369332"/>
          </a:xfrm>
          <a:prstGeom prst="rect">
            <a:avLst/>
          </a:prstGeom>
          <a:noFill/>
        </p:spPr>
        <p:txBody>
          <a:bodyPr wrap="square">
            <a:spAutoFit/>
          </a:bodyPr>
          <a:lstStyle/>
          <a:p>
            <a:pPr algn="ctr"/>
            <a:r>
              <a:rPr lang="en-US" b="1" i="0" u="none" strike="noStrike" baseline="0" dirty="0">
                <a:solidFill>
                  <a:srgbClr val="FFFF00"/>
                </a:solidFill>
                <a:latin typeface="Times New Roman" panose="02020603050405020304" pitchFamily="18" charset="0"/>
                <a:cs typeface="Times New Roman" panose="02020603050405020304" pitchFamily="18" charset="0"/>
              </a:rPr>
              <a:t>Preliminary Results – Task 1</a:t>
            </a:r>
          </a:p>
        </p:txBody>
      </p:sp>
      <p:pic>
        <p:nvPicPr>
          <p:cNvPr id="2" name="Picture 1">
            <a:extLst>
              <a:ext uri="{FF2B5EF4-FFF2-40B4-BE49-F238E27FC236}">
                <a16:creationId xmlns:a16="http://schemas.microsoft.com/office/drawing/2014/main" id="{62906D89-95F0-73B9-8BD5-0D5631F421F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3280" y="898436"/>
            <a:ext cx="3657600" cy="2436875"/>
          </a:xfrm>
          <a:prstGeom prst="rect">
            <a:avLst/>
          </a:prstGeom>
          <a:noFill/>
          <a:ln>
            <a:noFill/>
          </a:ln>
        </p:spPr>
      </p:pic>
      <p:sp>
        <p:nvSpPr>
          <p:cNvPr id="4" name="TextBox 3">
            <a:extLst>
              <a:ext uri="{FF2B5EF4-FFF2-40B4-BE49-F238E27FC236}">
                <a16:creationId xmlns:a16="http://schemas.microsoft.com/office/drawing/2014/main" id="{197B1AB0-9DFB-BF04-5735-C1E0EA4923A3}"/>
              </a:ext>
            </a:extLst>
          </p:cNvPr>
          <p:cNvSpPr txBox="1"/>
          <p:nvPr/>
        </p:nvSpPr>
        <p:spPr>
          <a:xfrm>
            <a:off x="2554324" y="3344018"/>
            <a:ext cx="4212236" cy="323165"/>
          </a:xfrm>
          <a:prstGeom prst="rect">
            <a:avLst/>
          </a:prstGeom>
          <a:noFill/>
        </p:spPr>
        <p:txBody>
          <a:bodyPr wrap="square">
            <a:spAutoFit/>
          </a:bodyPr>
          <a:lstStyle/>
          <a:p>
            <a:r>
              <a:rPr lang="en-US" sz="1500" dirty="0">
                <a:solidFill>
                  <a:schemeClr val="bg1"/>
                </a:solidFill>
                <a:effectLst/>
                <a:latin typeface="Palatino Linotype" panose="02040502050505030304" pitchFamily="18" charset="0"/>
                <a:ea typeface="SimSun" panose="02010600030101010101" pitchFamily="2" charset="-122"/>
                <a:cs typeface="Times New Roman" panose="02020603050405020304" pitchFamily="18" charset="0"/>
              </a:rPr>
              <a:t>Land cover for the urban area of Casablanca</a:t>
            </a:r>
            <a:endParaRPr lang="fr-FR" sz="1500" dirty="0">
              <a:solidFill>
                <a:schemeClr val="bg1"/>
              </a:solidFill>
            </a:endParaRPr>
          </a:p>
        </p:txBody>
      </p:sp>
      <p:grpSp>
        <p:nvGrpSpPr>
          <p:cNvPr id="6" name="Group 5">
            <a:extLst>
              <a:ext uri="{FF2B5EF4-FFF2-40B4-BE49-F238E27FC236}">
                <a16:creationId xmlns:a16="http://schemas.microsoft.com/office/drawing/2014/main" id="{F62177C2-7CD5-C800-ABA4-896D791B1643}"/>
              </a:ext>
            </a:extLst>
          </p:cNvPr>
          <p:cNvGrpSpPr/>
          <p:nvPr/>
        </p:nvGrpSpPr>
        <p:grpSpPr>
          <a:xfrm>
            <a:off x="-5610" y="3807680"/>
            <a:ext cx="9052560" cy="2680986"/>
            <a:chOff x="0" y="3933971"/>
            <a:chExt cx="9052560" cy="2680986"/>
          </a:xfrm>
        </p:grpSpPr>
        <p:pic>
          <p:nvPicPr>
            <p:cNvPr id="5" name="Picture 4" descr="A picture containing diagram&#10;&#10;Description automatically generated">
              <a:extLst>
                <a:ext uri="{FF2B5EF4-FFF2-40B4-BE49-F238E27FC236}">
                  <a16:creationId xmlns:a16="http://schemas.microsoft.com/office/drawing/2014/main" id="{01837706-CEA2-BEF7-B79C-479891815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104" y="3933971"/>
              <a:ext cx="4308566" cy="2175696"/>
            </a:xfrm>
            <a:prstGeom prst="rect">
              <a:avLst/>
            </a:prstGeom>
          </p:spPr>
        </p:pic>
        <p:sp>
          <p:nvSpPr>
            <p:cNvPr id="8" name="TextBox 7">
              <a:extLst>
                <a:ext uri="{FF2B5EF4-FFF2-40B4-BE49-F238E27FC236}">
                  <a16:creationId xmlns:a16="http://schemas.microsoft.com/office/drawing/2014/main" id="{B545B985-EEE5-0A96-468E-18BCFFDEC427}"/>
                </a:ext>
              </a:extLst>
            </p:cNvPr>
            <p:cNvSpPr txBox="1"/>
            <p:nvPr/>
          </p:nvSpPr>
          <p:spPr>
            <a:xfrm>
              <a:off x="0" y="6110677"/>
              <a:ext cx="4572000" cy="461665"/>
            </a:xfrm>
            <a:prstGeom prst="rect">
              <a:avLst/>
            </a:prstGeom>
            <a:noFill/>
          </p:spPr>
          <p:txBody>
            <a:bodyPr wrap="square">
              <a:spAutoFit/>
            </a:bodyPr>
            <a:lstStyle/>
            <a:p>
              <a:r>
                <a:rPr lang="en-US" sz="1200" dirty="0">
                  <a:solidFill>
                    <a:schemeClr val="bg1"/>
                  </a:solidFill>
                  <a:effectLst/>
                  <a:latin typeface="Palatino Linotype" panose="02040502050505030304" pitchFamily="18" charset="0"/>
                  <a:ea typeface="SimSun" panose="02010600030101010101" pitchFamily="2" charset="-122"/>
                  <a:cs typeface="Times New Roman" panose="02020603050405020304" pitchFamily="18" charset="0"/>
                </a:rPr>
                <a:t>Surface temperature cross section along a north-south transect perpendicular to the coastline and across the city of Casablanca.</a:t>
              </a:r>
              <a:endParaRPr lang="fr-FR" sz="1200" dirty="0">
                <a:solidFill>
                  <a:schemeClr val="bg1"/>
                </a:solidFill>
              </a:endParaRPr>
            </a:p>
          </p:txBody>
        </p:sp>
        <p:pic>
          <p:nvPicPr>
            <p:cNvPr id="9" name="Picture 8" descr="Text&#10;&#10;Description automatically generated with medium confidence">
              <a:extLst>
                <a:ext uri="{FF2B5EF4-FFF2-40B4-BE49-F238E27FC236}">
                  <a16:creationId xmlns:a16="http://schemas.microsoft.com/office/drawing/2014/main" id="{BBEA5714-2F2F-F334-5C3A-371A6149AD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2277" y="3933971"/>
              <a:ext cx="4308566" cy="2176706"/>
            </a:xfrm>
            <a:prstGeom prst="rect">
              <a:avLst/>
            </a:prstGeom>
          </p:spPr>
        </p:pic>
        <p:sp>
          <p:nvSpPr>
            <p:cNvPr id="20" name="TextBox 19">
              <a:extLst>
                <a:ext uri="{FF2B5EF4-FFF2-40B4-BE49-F238E27FC236}">
                  <a16:creationId xmlns:a16="http://schemas.microsoft.com/office/drawing/2014/main" id="{2437E2E7-40C8-9EC0-25E5-560B64DA3CD6}"/>
                </a:ext>
              </a:extLst>
            </p:cNvPr>
            <p:cNvSpPr txBox="1"/>
            <p:nvPr/>
          </p:nvSpPr>
          <p:spPr>
            <a:xfrm>
              <a:off x="4480560" y="6153292"/>
              <a:ext cx="4572000" cy="461665"/>
            </a:xfrm>
            <a:prstGeom prst="rect">
              <a:avLst/>
            </a:prstGeom>
            <a:noFill/>
          </p:spPr>
          <p:txBody>
            <a:bodyPr wrap="square">
              <a:spAutoFit/>
            </a:bodyPr>
            <a:lstStyle/>
            <a:p>
              <a:r>
                <a:rPr lang="en-US" sz="1200" dirty="0">
                  <a:solidFill>
                    <a:schemeClr val="bg1"/>
                  </a:solidFill>
                  <a:effectLst/>
                  <a:latin typeface="Palatino Linotype" panose="02040502050505030304" pitchFamily="18" charset="0"/>
                  <a:ea typeface="SimSun" panose="02010600030101010101" pitchFamily="2" charset="-122"/>
                  <a:cs typeface="Times New Roman" panose="02020603050405020304" pitchFamily="18" charset="0"/>
                </a:rPr>
                <a:t>Surface temperature cross section along a northeast-southwest transect parallel to the coastline and across the city of Casablanca</a:t>
              </a:r>
              <a:endParaRPr lang="fr-FR" sz="1200" dirty="0">
                <a:solidFill>
                  <a:schemeClr val="bg1"/>
                </a:solidFill>
              </a:endParaRPr>
            </a:p>
          </p:txBody>
        </p:sp>
      </p:grpSp>
      <p:sp>
        <p:nvSpPr>
          <p:cNvPr id="3" name="TextBox 2">
            <a:extLst>
              <a:ext uri="{FF2B5EF4-FFF2-40B4-BE49-F238E27FC236}">
                <a16:creationId xmlns:a16="http://schemas.microsoft.com/office/drawing/2014/main" id="{2BA484F8-8CD1-FCF0-E435-9E6CC876568F}"/>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2359182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2680B13-0116-BBA8-7191-3FF0BEFC290A}"/>
              </a:ext>
            </a:extLst>
          </p:cNvPr>
          <p:cNvGrpSpPr/>
          <p:nvPr/>
        </p:nvGrpSpPr>
        <p:grpSpPr>
          <a:xfrm>
            <a:off x="2496612" y="966939"/>
            <a:ext cx="4572000" cy="2512816"/>
            <a:chOff x="2286000" y="1850299"/>
            <a:chExt cx="4572000" cy="2512816"/>
          </a:xfrm>
        </p:grpSpPr>
        <p:sp>
          <p:nvSpPr>
            <p:cNvPr id="3" name="Rectangle 2">
              <a:extLst>
                <a:ext uri="{FF2B5EF4-FFF2-40B4-BE49-F238E27FC236}">
                  <a16:creationId xmlns:a16="http://schemas.microsoft.com/office/drawing/2014/main" id="{69302C9E-9A3D-C3AD-A0FE-1A01599164C4}"/>
                </a:ext>
              </a:extLst>
            </p:cNvPr>
            <p:cNvSpPr/>
            <p:nvPr/>
          </p:nvSpPr>
          <p:spPr>
            <a:xfrm>
              <a:off x="2390932" y="1850299"/>
              <a:ext cx="4293078" cy="20078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6DFB836D-071E-FDB4-A68D-0C1E50069E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9990" y="1850299"/>
              <a:ext cx="4224020" cy="2007870"/>
            </a:xfrm>
            <a:prstGeom prst="rect">
              <a:avLst/>
            </a:prstGeom>
            <a:noFill/>
            <a:ln>
              <a:solidFill>
                <a:schemeClr val="bg1"/>
              </a:solidFill>
            </a:ln>
          </p:spPr>
        </p:pic>
        <p:sp>
          <p:nvSpPr>
            <p:cNvPr id="5" name="TextBox 4">
              <a:extLst>
                <a:ext uri="{FF2B5EF4-FFF2-40B4-BE49-F238E27FC236}">
                  <a16:creationId xmlns:a16="http://schemas.microsoft.com/office/drawing/2014/main" id="{1AB25B80-A8F6-55C2-3A38-F305665C50C6}"/>
                </a:ext>
              </a:extLst>
            </p:cNvPr>
            <p:cNvSpPr txBox="1"/>
            <p:nvPr/>
          </p:nvSpPr>
          <p:spPr>
            <a:xfrm>
              <a:off x="2286000" y="3858169"/>
              <a:ext cx="4572000" cy="504946"/>
            </a:xfrm>
            <a:prstGeom prst="rect">
              <a:avLst/>
            </a:prstGeom>
            <a:noFill/>
          </p:spPr>
          <p:txBody>
            <a:bodyPr wrap="square">
              <a:spAutoFit/>
            </a:bodyPr>
            <a:lstStyle/>
            <a:p>
              <a:pPr marL="0" marR="0">
                <a:lnSpc>
                  <a:spcPct val="115000"/>
                </a:lnSpc>
                <a:spcBef>
                  <a:spcPts val="0"/>
                </a:spcBef>
                <a:spcAft>
                  <a:spcPts val="1000"/>
                </a:spcAft>
              </a:pPr>
              <a:r>
                <a:rPr lang="en-US" sz="1200" dirty="0">
                  <a:solidFill>
                    <a:schemeClr val="bg1"/>
                  </a:solidFill>
                  <a:effectLst/>
                  <a:latin typeface="Palatino Linotype" panose="02040502050505030304" pitchFamily="18" charset="0"/>
                  <a:ea typeface="Calibri" panose="020F0502020204030204" pitchFamily="34" charset="0"/>
                  <a:cs typeface="Arial" panose="020B0604020202020204" pitchFamily="34" charset="0"/>
                </a:rPr>
                <a:t>(A) Land cover classification in the region of Oujda, (B) Urban extension.</a:t>
              </a:r>
              <a:endParaRPr lang="fr-FR" sz="1200" dirty="0">
                <a:solidFill>
                  <a:schemeClr val="bg1"/>
                </a:solidFill>
                <a:effectLst/>
                <a:latin typeface="Palatino Linotype" panose="02040502050505030304" pitchFamily="18" charset="0"/>
                <a:ea typeface="Calibri" panose="020F0502020204030204" pitchFamily="34" charset="0"/>
                <a:cs typeface="Arial" panose="020B0604020202020204" pitchFamily="34" charset="0"/>
              </a:endParaRPr>
            </a:p>
          </p:txBody>
        </p:sp>
      </p:grpSp>
      <p:grpSp>
        <p:nvGrpSpPr>
          <p:cNvPr id="7" name="Group 8">
            <a:extLst>
              <a:ext uri="{FF2B5EF4-FFF2-40B4-BE49-F238E27FC236}">
                <a16:creationId xmlns:a16="http://schemas.microsoft.com/office/drawing/2014/main" id="{87321F29-F1A6-7C4E-E65C-F2421475D13C}"/>
              </a:ext>
            </a:extLst>
          </p:cNvPr>
          <p:cNvGrpSpPr>
            <a:grpSpLocks/>
          </p:cNvGrpSpPr>
          <p:nvPr/>
        </p:nvGrpSpPr>
        <p:grpSpPr bwMode="auto">
          <a:xfrm>
            <a:off x="0" y="2"/>
            <a:ext cx="9143999" cy="631823"/>
            <a:chOff x="2" y="2"/>
            <a:chExt cx="9144647" cy="669991"/>
          </a:xfrm>
        </p:grpSpPr>
        <p:pic>
          <p:nvPicPr>
            <p:cNvPr id="8" name="Picture 1">
              <a:extLst>
                <a:ext uri="{FF2B5EF4-FFF2-40B4-BE49-F238E27FC236}">
                  <a16:creationId xmlns:a16="http://schemas.microsoft.com/office/drawing/2014/main" id="{9825E678-B7C9-36D7-CEF6-929342B3DD8B}"/>
                </a:ext>
              </a:extLst>
            </p:cNvPr>
            <p:cNvPicPr>
              <a:picLocks noChangeAspect="1"/>
            </p:cNvPicPr>
            <p:nvPr/>
          </p:nvPicPr>
          <p:blipFill>
            <a:blip r:embed="rId3">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a:extLst>
                <a:ext uri="{FF2B5EF4-FFF2-40B4-BE49-F238E27FC236}">
                  <a16:creationId xmlns:a16="http://schemas.microsoft.com/office/drawing/2014/main" id="{CF4DBBFE-39D5-7D2A-C35A-88E16A16383C}"/>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pic>
        <p:nvPicPr>
          <p:cNvPr id="16" name="Picture 15">
            <a:extLst>
              <a:ext uri="{FF2B5EF4-FFF2-40B4-BE49-F238E27FC236}">
                <a16:creationId xmlns:a16="http://schemas.microsoft.com/office/drawing/2014/main" id="{0CE4EE4C-5135-3C2E-50E7-407757C6FD78}"/>
              </a:ext>
            </a:extLst>
          </p:cNvPr>
          <p:cNvPicPr>
            <a:picLocks noChangeAspect="1"/>
          </p:cNvPicPr>
          <p:nvPr/>
        </p:nvPicPr>
        <p:blipFill>
          <a:blip r:embed="rId4"/>
          <a:stretch>
            <a:fillRect/>
          </a:stretch>
        </p:blipFill>
        <p:spPr>
          <a:xfrm>
            <a:off x="2360951" y="70369"/>
            <a:ext cx="4261473" cy="518205"/>
          </a:xfrm>
          <a:prstGeom prst="rect">
            <a:avLst/>
          </a:prstGeom>
        </p:spPr>
      </p:pic>
      <p:grpSp>
        <p:nvGrpSpPr>
          <p:cNvPr id="4" name="Group 3">
            <a:extLst>
              <a:ext uri="{FF2B5EF4-FFF2-40B4-BE49-F238E27FC236}">
                <a16:creationId xmlns:a16="http://schemas.microsoft.com/office/drawing/2014/main" id="{B09611E0-FBA9-8B7D-0ED1-307CF0119171}"/>
              </a:ext>
            </a:extLst>
          </p:cNvPr>
          <p:cNvGrpSpPr/>
          <p:nvPr/>
        </p:nvGrpSpPr>
        <p:grpSpPr>
          <a:xfrm>
            <a:off x="45720" y="3479755"/>
            <a:ext cx="9052560" cy="2952328"/>
            <a:chOff x="45720" y="3835303"/>
            <a:chExt cx="9052560" cy="2952328"/>
          </a:xfrm>
        </p:grpSpPr>
        <p:sp>
          <p:nvSpPr>
            <p:cNvPr id="22" name="TextBox 21">
              <a:extLst>
                <a:ext uri="{FF2B5EF4-FFF2-40B4-BE49-F238E27FC236}">
                  <a16:creationId xmlns:a16="http://schemas.microsoft.com/office/drawing/2014/main" id="{D91594E5-02C7-FE16-B859-4FB108EB509F}"/>
                </a:ext>
              </a:extLst>
            </p:cNvPr>
            <p:cNvSpPr txBox="1"/>
            <p:nvPr/>
          </p:nvSpPr>
          <p:spPr>
            <a:xfrm>
              <a:off x="164892" y="6325966"/>
              <a:ext cx="4572000" cy="461665"/>
            </a:xfrm>
            <a:prstGeom prst="rect">
              <a:avLst/>
            </a:prstGeom>
            <a:noFill/>
          </p:spPr>
          <p:txBody>
            <a:bodyPr wrap="square">
              <a:spAutoFit/>
            </a:bodyPr>
            <a:lstStyle/>
            <a:p>
              <a:r>
                <a:rPr lang="en-US" sz="1200" dirty="0">
                  <a:solidFill>
                    <a:schemeClr val="bg1"/>
                  </a:solidFill>
                  <a:latin typeface="Palatino Linotype" panose="02040502050505030304" pitchFamily="18" charset="0"/>
                </a:rPr>
                <a:t>Surface temperature cross section along a North-South transect across Oujda </a:t>
              </a:r>
              <a:endParaRPr lang="fr-FR" sz="1200" dirty="0">
                <a:solidFill>
                  <a:schemeClr val="bg1"/>
                </a:solidFill>
                <a:latin typeface="Palatino Linotype" panose="02040502050505030304" pitchFamily="18" charset="0"/>
              </a:endParaRPr>
            </a:p>
          </p:txBody>
        </p:sp>
        <p:graphicFrame>
          <p:nvGraphicFramePr>
            <p:cNvPr id="25" name="Chart 24">
              <a:extLst>
                <a:ext uri="{FF2B5EF4-FFF2-40B4-BE49-F238E27FC236}">
                  <a16:creationId xmlns:a16="http://schemas.microsoft.com/office/drawing/2014/main" id="{00000000-0008-0000-0700-000003000000}"/>
                </a:ext>
              </a:extLst>
            </p:cNvPr>
            <p:cNvGraphicFramePr>
              <a:graphicFrameLocks/>
            </p:cNvGraphicFramePr>
            <p:nvPr>
              <p:extLst>
                <p:ext uri="{D42A27DB-BD31-4B8C-83A1-F6EECF244321}">
                  <p14:modId xmlns:p14="http://schemas.microsoft.com/office/powerpoint/2010/main" val="4071689634"/>
                </p:ext>
              </p:extLst>
            </p:nvPr>
          </p:nvGraphicFramePr>
          <p:xfrm>
            <a:off x="45720" y="3842323"/>
            <a:ext cx="4480560" cy="24688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00000000-0008-0000-0700-000004000000}"/>
                </a:ext>
              </a:extLst>
            </p:cNvPr>
            <p:cNvGraphicFramePr>
              <a:graphicFrameLocks/>
            </p:cNvGraphicFramePr>
            <p:nvPr>
              <p:extLst>
                <p:ext uri="{D42A27DB-BD31-4B8C-83A1-F6EECF244321}">
                  <p14:modId xmlns:p14="http://schemas.microsoft.com/office/powerpoint/2010/main" val="1736116839"/>
                </p:ext>
              </p:extLst>
            </p:nvPr>
          </p:nvGraphicFramePr>
          <p:xfrm>
            <a:off x="4617720" y="3835303"/>
            <a:ext cx="4480560" cy="2514600"/>
          </p:xfrm>
          <a:graphic>
            <a:graphicData uri="http://schemas.openxmlformats.org/drawingml/2006/chart">
              <c:chart xmlns:c="http://schemas.openxmlformats.org/drawingml/2006/chart" xmlns:r="http://schemas.openxmlformats.org/officeDocument/2006/relationships" r:id="rId6"/>
            </a:graphicData>
          </a:graphic>
        </p:graphicFrame>
        <p:sp>
          <p:nvSpPr>
            <p:cNvPr id="11" name="TextBox 10">
              <a:extLst>
                <a:ext uri="{FF2B5EF4-FFF2-40B4-BE49-F238E27FC236}">
                  <a16:creationId xmlns:a16="http://schemas.microsoft.com/office/drawing/2014/main" id="{F7A5A448-0B8A-EF5B-F536-A9595649E59D}"/>
                </a:ext>
              </a:extLst>
            </p:cNvPr>
            <p:cNvSpPr txBox="1"/>
            <p:nvPr/>
          </p:nvSpPr>
          <p:spPr>
            <a:xfrm>
              <a:off x="4518785" y="6319448"/>
              <a:ext cx="4572000" cy="461665"/>
            </a:xfrm>
            <a:prstGeom prst="rect">
              <a:avLst/>
            </a:prstGeom>
            <a:noFill/>
          </p:spPr>
          <p:txBody>
            <a:bodyPr wrap="square">
              <a:spAutoFit/>
            </a:bodyPr>
            <a:lstStyle/>
            <a:p>
              <a:r>
                <a:rPr lang="en-US" sz="1200" dirty="0">
                  <a:solidFill>
                    <a:schemeClr val="bg1"/>
                  </a:solidFill>
                  <a:latin typeface="Palatino Linotype" panose="02040502050505030304" pitchFamily="18" charset="0"/>
                </a:rPr>
                <a:t>Surface temperature cross section along a East-West transect across Oujda </a:t>
              </a:r>
              <a:endParaRPr lang="fr-FR" sz="1200" dirty="0">
                <a:solidFill>
                  <a:schemeClr val="bg1"/>
                </a:solidFill>
                <a:latin typeface="Palatino Linotype" panose="02040502050505030304" pitchFamily="18" charset="0"/>
              </a:endParaRPr>
            </a:p>
          </p:txBody>
        </p:sp>
      </p:grpSp>
      <p:sp>
        <p:nvSpPr>
          <p:cNvPr id="12" name="TextBox 11">
            <a:extLst>
              <a:ext uri="{FF2B5EF4-FFF2-40B4-BE49-F238E27FC236}">
                <a16:creationId xmlns:a16="http://schemas.microsoft.com/office/drawing/2014/main" id="{7CB5AE7E-6ABD-1993-264C-FAE6D3E9F7C2}"/>
              </a:ext>
            </a:extLst>
          </p:cNvPr>
          <p:cNvSpPr txBox="1"/>
          <p:nvPr/>
        </p:nvSpPr>
        <p:spPr>
          <a:xfrm>
            <a:off x="0" y="582844"/>
            <a:ext cx="9144000" cy="369332"/>
          </a:xfrm>
          <a:prstGeom prst="rect">
            <a:avLst/>
          </a:prstGeom>
          <a:noFill/>
        </p:spPr>
        <p:txBody>
          <a:bodyPr wrap="square">
            <a:spAutoFit/>
          </a:bodyPr>
          <a:lstStyle/>
          <a:p>
            <a:pPr algn="ctr"/>
            <a:r>
              <a:rPr lang="en-US" b="1" i="0" u="none" strike="noStrike" baseline="0" dirty="0">
                <a:solidFill>
                  <a:srgbClr val="FFFF00"/>
                </a:solidFill>
                <a:latin typeface="Times New Roman" panose="02020603050405020304" pitchFamily="18" charset="0"/>
                <a:cs typeface="Times New Roman" panose="02020603050405020304" pitchFamily="18" charset="0"/>
              </a:rPr>
              <a:t>Preliminary Results – Task 1</a:t>
            </a:r>
          </a:p>
        </p:txBody>
      </p:sp>
      <p:sp>
        <p:nvSpPr>
          <p:cNvPr id="13" name="TextBox 12">
            <a:extLst>
              <a:ext uri="{FF2B5EF4-FFF2-40B4-BE49-F238E27FC236}">
                <a16:creationId xmlns:a16="http://schemas.microsoft.com/office/drawing/2014/main" id="{88DF92A5-B9BE-0745-15BE-57683961EA2B}"/>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3034609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16">
            <a:extLst>
              <a:ext uri="{FF2B5EF4-FFF2-40B4-BE49-F238E27FC236}">
                <a16:creationId xmlns:a16="http://schemas.microsoft.com/office/drawing/2014/main" id="{162F573A-9B4B-2CCC-D483-AFFB8C0D05E4}"/>
              </a:ext>
            </a:extLst>
          </p:cNvPr>
          <p:cNvSpPr txBox="1">
            <a:spLocks noChangeArrowheads="1"/>
          </p:cNvSpPr>
          <p:nvPr/>
        </p:nvSpPr>
        <p:spPr bwMode="auto">
          <a:xfrm>
            <a:off x="4791075" y="3514725"/>
            <a:ext cx="3067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50000"/>
              </a:spcBef>
              <a:buClrTx/>
              <a:buSzTx/>
              <a:buFontTx/>
              <a:buNone/>
            </a:pPr>
            <a:endParaRPr lang="en-US" altLang="en-US" sz="1400">
              <a:latin typeface="Arial" panose="020B0604020202020204" pitchFamily="34" charset="0"/>
            </a:endParaRPr>
          </a:p>
        </p:txBody>
      </p:sp>
      <p:sp>
        <p:nvSpPr>
          <p:cNvPr id="15364" name="Line 134">
            <a:extLst>
              <a:ext uri="{FF2B5EF4-FFF2-40B4-BE49-F238E27FC236}">
                <a16:creationId xmlns:a16="http://schemas.microsoft.com/office/drawing/2014/main" id="{3494208A-5134-0F33-FF4C-BD8A71A90811}"/>
              </a:ext>
            </a:extLst>
          </p:cNvPr>
          <p:cNvSpPr>
            <a:spLocks noChangeShapeType="1"/>
          </p:cNvSpPr>
          <p:nvPr/>
        </p:nvSpPr>
        <p:spPr bwMode="auto">
          <a:xfrm>
            <a:off x="5270500" y="3074988"/>
            <a:ext cx="357188"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5365" name="Line 134">
            <a:extLst>
              <a:ext uri="{FF2B5EF4-FFF2-40B4-BE49-F238E27FC236}">
                <a16:creationId xmlns:a16="http://schemas.microsoft.com/office/drawing/2014/main" id="{352942AC-4A5B-BB5E-D841-52228E4276A2}"/>
              </a:ext>
            </a:extLst>
          </p:cNvPr>
          <p:cNvSpPr>
            <a:spLocks noChangeShapeType="1"/>
          </p:cNvSpPr>
          <p:nvPr/>
        </p:nvSpPr>
        <p:spPr bwMode="auto">
          <a:xfrm rot="5400000" flipV="1">
            <a:off x="6957218" y="4602957"/>
            <a:ext cx="258763" cy="127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5366" name="Slide Number Placeholder 1">
            <a:extLst>
              <a:ext uri="{FF2B5EF4-FFF2-40B4-BE49-F238E27FC236}">
                <a16:creationId xmlns:a16="http://schemas.microsoft.com/office/drawing/2014/main" id="{982E0263-D67A-B479-2AE4-9069566E4BC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fld id="{E22D9ED1-33D1-449B-9737-152E80FAB372}" type="slidenum">
              <a:rPr lang="en-US" altLang="en-US" sz="1200">
                <a:solidFill>
                  <a:schemeClr val="tx2"/>
                </a:solidFill>
                <a:latin typeface="Arial" panose="020B0604020202020204" pitchFamily="34" charset="0"/>
              </a:rPr>
              <a:pPr>
                <a:spcBef>
                  <a:spcPct val="0"/>
                </a:spcBef>
                <a:buClrTx/>
                <a:buSzTx/>
                <a:buFontTx/>
                <a:buNone/>
              </a:pPr>
              <a:t>7</a:t>
            </a:fld>
            <a:endParaRPr lang="en-US" altLang="en-US" sz="1200">
              <a:solidFill>
                <a:schemeClr val="tx2"/>
              </a:solidFill>
              <a:latin typeface="Arial" panose="020B0604020202020204" pitchFamily="34" charset="0"/>
            </a:endParaRPr>
          </a:p>
        </p:txBody>
      </p:sp>
      <p:sp>
        <p:nvSpPr>
          <p:cNvPr id="15369" name="Line 134">
            <a:extLst>
              <a:ext uri="{FF2B5EF4-FFF2-40B4-BE49-F238E27FC236}">
                <a16:creationId xmlns:a16="http://schemas.microsoft.com/office/drawing/2014/main" id="{1ED701B4-F8EA-3D6E-104C-E2573AF5B0A5}"/>
              </a:ext>
            </a:extLst>
          </p:cNvPr>
          <p:cNvSpPr>
            <a:spLocks noChangeShapeType="1"/>
          </p:cNvSpPr>
          <p:nvPr/>
        </p:nvSpPr>
        <p:spPr bwMode="auto">
          <a:xfrm>
            <a:off x="7123113" y="4867275"/>
            <a:ext cx="0" cy="274638"/>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2" name="Group 1">
            <a:extLst>
              <a:ext uri="{FF2B5EF4-FFF2-40B4-BE49-F238E27FC236}">
                <a16:creationId xmlns:a16="http://schemas.microsoft.com/office/drawing/2014/main" id="{235C0E32-D3DE-E5F4-EE27-FF9EA9562950}"/>
              </a:ext>
            </a:extLst>
          </p:cNvPr>
          <p:cNvGrpSpPr/>
          <p:nvPr/>
        </p:nvGrpSpPr>
        <p:grpSpPr>
          <a:xfrm>
            <a:off x="0" y="0"/>
            <a:ext cx="9143999" cy="631825"/>
            <a:chOff x="0" y="0"/>
            <a:chExt cx="9143999" cy="631825"/>
          </a:xfrm>
        </p:grpSpPr>
        <p:sp>
          <p:nvSpPr>
            <p:cNvPr id="3" name="Rectangle 10">
              <a:extLst>
                <a:ext uri="{FF2B5EF4-FFF2-40B4-BE49-F238E27FC236}">
                  <a16:creationId xmlns:a16="http://schemas.microsoft.com/office/drawing/2014/main" id="{D5E1BE96-CD73-A809-0F1A-3A199109325E}"/>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sp>
          <p:nvSpPr>
            <p:cNvPr id="4" name="TextBox 8">
              <a:extLst>
                <a:ext uri="{FF2B5EF4-FFF2-40B4-BE49-F238E27FC236}">
                  <a16:creationId xmlns:a16="http://schemas.microsoft.com/office/drawing/2014/main" id="{9BD61D6C-6C58-4B48-A8F6-A32FB3B9E715}"/>
                </a:ext>
              </a:extLst>
            </p:cNvPr>
            <p:cNvSpPr txBox="1">
              <a:spLocks noChangeArrowheads="1"/>
            </p:cNvSpPr>
            <p:nvPr/>
          </p:nvSpPr>
          <p:spPr bwMode="auto">
            <a:xfrm>
              <a:off x="2390931" y="76887"/>
              <a:ext cx="425947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5" name="Group 8">
              <a:extLst>
                <a:ext uri="{FF2B5EF4-FFF2-40B4-BE49-F238E27FC236}">
                  <a16:creationId xmlns:a16="http://schemas.microsoft.com/office/drawing/2014/main" id="{9C272B8B-94A6-3EF6-7927-791D538B2EF8}"/>
                </a:ext>
              </a:extLst>
            </p:cNvPr>
            <p:cNvGrpSpPr>
              <a:grpSpLocks/>
            </p:cNvGrpSpPr>
            <p:nvPr/>
          </p:nvGrpSpPr>
          <p:grpSpPr bwMode="auto">
            <a:xfrm>
              <a:off x="0" y="2"/>
              <a:ext cx="9143999" cy="631823"/>
              <a:chOff x="2" y="2"/>
              <a:chExt cx="9144647" cy="669991"/>
            </a:xfrm>
          </p:grpSpPr>
          <p:pic>
            <p:nvPicPr>
              <p:cNvPr id="6" name="Picture 1">
                <a:extLst>
                  <a:ext uri="{FF2B5EF4-FFF2-40B4-BE49-F238E27FC236}">
                    <a16:creationId xmlns:a16="http://schemas.microsoft.com/office/drawing/2014/main" id="{94DF85E1-A0AE-EC39-D962-630E370C67F1}"/>
                  </a:ext>
                </a:extLst>
              </p:cNvPr>
              <p:cNvPicPr>
                <a:picLocks noChangeAspect="1"/>
              </p:cNvPicPr>
              <p:nvPr/>
            </p:nvPicPr>
            <p:blipFill>
              <a:blip r:embed="rId3">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0">
                <a:extLst>
                  <a:ext uri="{FF2B5EF4-FFF2-40B4-BE49-F238E27FC236}">
                    <a16:creationId xmlns:a16="http://schemas.microsoft.com/office/drawing/2014/main" id="{53C41712-4573-1135-5E46-30B1165F5447}"/>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grpSp>
      <p:pic>
        <p:nvPicPr>
          <p:cNvPr id="92" name="Picture 91">
            <a:extLst>
              <a:ext uri="{FF2B5EF4-FFF2-40B4-BE49-F238E27FC236}">
                <a16:creationId xmlns:a16="http://schemas.microsoft.com/office/drawing/2014/main" id="{C0999D45-31CA-7973-FF61-F2EFB2E22A1E}"/>
              </a:ext>
            </a:extLst>
          </p:cNvPr>
          <p:cNvPicPr>
            <a:picLocks noChangeAspect="1"/>
          </p:cNvPicPr>
          <p:nvPr/>
        </p:nvPicPr>
        <p:blipFill>
          <a:blip r:embed="rId4"/>
          <a:stretch>
            <a:fillRect/>
          </a:stretch>
        </p:blipFill>
        <p:spPr>
          <a:xfrm>
            <a:off x="733835" y="1351596"/>
            <a:ext cx="8114479" cy="5102794"/>
          </a:xfrm>
          <a:prstGeom prst="rect">
            <a:avLst/>
          </a:prstGeom>
        </p:spPr>
      </p:pic>
      <p:sp>
        <p:nvSpPr>
          <p:cNvPr id="93" name="TextBox 92">
            <a:extLst>
              <a:ext uri="{FF2B5EF4-FFF2-40B4-BE49-F238E27FC236}">
                <a16:creationId xmlns:a16="http://schemas.microsoft.com/office/drawing/2014/main" id="{F14BCD08-6797-29C5-7396-2B5AA8508548}"/>
              </a:ext>
            </a:extLst>
          </p:cNvPr>
          <p:cNvSpPr txBox="1"/>
          <p:nvPr/>
        </p:nvSpPr>
        <p:spPr>
          <a:xfrm>
            <a:off x="0" y="791185"/>
            <a:ext cx="9144000" cy="369332"/>
          </a:xfrm>
          <a:prstGeom prst="rect">
            <a:avLst/>
          </a:prstGeom>
          <a:noFill/>
        </p:spPr>
        <p:txBody>
          <a:bodyPr wrap="square">
            <a:spAutoFit/>
          </a:bodyPr>
          <a:lstStyle/>
          <a:p>
            <a:pPr algn="ctr"/>
            <a:r>
              <a:rPr lang="en-US" b="1" i="0" u="none" strike="noStrike" baseline="0" dirty="0">
                <a:solidFill>
                  <a:srgbClr val="FFFF00"/>
                </a:solidFill>
                <a:latin typeface="Times New Roman" panose="02020603050405020304" pitchFamily="18" charset="0"/>
                <a:cs typeface="Times New Roman" panose="02020603050405020304" pitchFamily="18" charset="0"/>
              </a:rPr>
              <a:t>Preliminary results task2</a:t>
            </a:r>
          </a:p>
        </p:txBody>
      </p:sp>
      <p:sp>
        <p:nvSpPr>
          <p:cNvPr id="94" name="Rectangle 93">
            <a:extLst>
              <a:ext uri="{FF2B5EF4-FFF2-40B4-BE49-F238E27FC236}">
                <a16:creationId xmlns:a16="http://schemas.microsoft.com/office/drawing/2014/main" id="{92765136-537D-95C7-FA4E-D80D44EFA987}"/>
              </a:ext>
            </a:extLst>
          </p:cNvPr>
          <p:cNvSpPr/>
          <p:nvPr/>
        </p:nvSpPr>
        <p:spPr>
          <a:xfrm>
            <a:off x="813349" y="1807271"/>
            <a:ext cx="1442507" cy="3077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Landsat 30 m</a:t>
            </a:r>
          </a:p>
        </p:txBody>
      </p:sp>
      <p:sp>
        <p:nvSpPr>
          <p:cNvPr id="8" name="TextBox 7">
            <a:extLst>
              <a:ext uri="{FF2B5EF4-FFF2-40B4-BE49-F238E27FC236}">
                <a16:creationId xmlns:a16="http://schemas.microsoft.com/office/drawing/2014/main" id="{C6D3156F-BC4B-4C9E-8B55-802F50EA30D0}"/>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2F6D5C3-CDF4-9E69-A665-4D0118439CE6}"/>
              </a:ext>
            </a:extLst>
          </p:cNvPr>
          <p:cNvPicPr>
            <a:picLocks noChangeAspect="1"/>
          </p:cNvPicPr>
          <p:nvPr/>
        </p:nvPicPr>
        <p:blipFill>
          <a:blip r:embed="rId2"/>
          <a:stretch>
            <a:fillRect/>
          </a:stretch>
        </p:blipFill>
        <p:spPr>
          <a:xfrm>
            <a:off x="247098" y="292794"/>
            <a:ext cx="174729" cy="673437"/>
          </a:xfrm>
          <a:prstGeom prst="rect">
            <a:avLst/>
          </a:prstGeom>
        </p:spPr>
      </p:pic>
      <p:grpSp>
        <p:nvGrpSpPr>
          <p:cNvPr id="9" name="Group 8">
            <a:extLst>
              <a:ext uri="{FF2B5EF4-FFF2-40B4-BE49-F238E27FC236}">
                <a16:creationId xmlns:a16="http://schemas.microsoft.com/office/drawing/2014/main" id="{D6737D03-2BD9-49DC-4CB8-41508E877F75}"/>
              </a:ext>
            </a:extLst>
          </p:cNvPr>
          <p:cNvGrpSpPr/>
          <p:nvPr/>
        </p:nvGrpSpPr>
        <p:grpSpPr>
          <a:xfrm>
            <a:off x="198699" y="3337043"/>
            <a:ext cx="8349672" cy="3706338"/>
            <a:chOff x="199085" y="3300155"/>
            <a:chExt cx="8349672" cy="3706338"/>
          </a:xfrm>
        </p:grpSpPr>
        <p:pic>
          <p:nvPicPr>
            <p:cNvPr id="3" name="Picture 2">
              <a:extLst>
                <a:ext uri="{FF2B5EF4-FFF2-40B4-BE49-F238E27FC236}">
                  <a16:creationId xmlns:a16="http://schemas.microsoft.com/office/drawing/2014/main" id="{440A4F36-3745-3DE3-B2E6-5DDF066D1CAD}"/>
                </a:ext>
              </a:extLst>
            </p:cNvPr>
            <p:cNvPicPr>
              <a:picLocks noChangeAspect="1"/>
            </p:cNvPicPr>
            <p:nvPr/>
          </p:nvPicPr>
          <p:blipFill>
            <a:blip r:embed="rId3"/>
            <a:stretch>
              <a:fillRect/>
            </a:stretch>
          </p:blipFill>
          <p:spPr>
            <a:xfrm>
              <a:off x="4297385" y="3950745"/>
              <a:ext cx="4251372" cy="2234442"/>
            </a:xfrm>
            <a:prstGeom prst="rect">
              <a:avLst/>
            </a:prstGeom>
          </p:spPr>
        </p:pic>
        <p:pic>
          <p:nvPicPr>
            <p:cNvPr id="21" name="Picture 20" descr="A picture containing chart&#10;&#10;Description automatically generated">
              <a:extLst>
                <a:ext uri="{FF2B5EF4-FFF2-40B4-BE49-F238E27FC236}">
                  <a16:creationId xmlns:a16="http://schemas.microsoft.com/office/drawing/2014/main" id="{52329159-FDE0-CF29-3166-FCAC86287C1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99085" y="3300155"/>
              <a:ext cx="3918007" cy="3706338"/>
            </a:xfrm>
            <a:prstGeom prst="rect">
              <a:avLst/>
            </a:prstGeom>
          </p:spPr>
        </p:pic>
        <p:pic>
          <p:nvPicPr>
            <p:cNvPr id="13" name="Picture 12">
              <a:extLst>
                <a:ext uri="{FF2B5EF4-FFF2-40B4-BE49-F238E27FC236}">
                  <a16:creationId xmlns:a16="http://schemas.microsoft.com/office/drawing/2014/main" id="{DD71416E-18C5-B947-4C1C-E86127E7E1E5}"/>
                </a:ext>
              </a:extLst>
            </p:cNvPr>
            <p:cNvPicPr>
              <a:picLocks noChangeAspect="1"/>
            </p:cNvPicPr>
            <p:nvPr/>
          </p:nvPicPr>
          <p:blipFill>
            <a:blip r:embed="rId5"/>
            <a:stretch>
              <a:fillRect/>
            </a:stretch>
          </p:blipFill>
          <p:spPr>
            <a:xfrm>
              <a:off x="3374474" y="4834506"/>
              <a:ext cx="900454" cy="1350681"/>
            </a:xfrm>
            <a:prstGeom prst="rect">
              <a:avLst/>
            </a:prstGeom>
            <a:solidFill>
              <a:schemeClr val="bg1"/>
            </a:solidFill>
            <a:ln>
              <a:solidFill>
                <a:schemeClr val="bg1"/>
              </a:solidFill>
            </a:ln>
          </p:spPr>
        </p:pic>
      </p:grpSp>
      <p:grpSp>
        <p:nvGrpSpPr>
          <p:cNvPr id="8" name="Group 7">
            <a:extLst>
              <a:ext uri="{FF2B5EF4-FFF2-40B4-BE49-F238E27FC236}">
                <a16:creationId xmlns:a16="http://schemas.microsoft.com/office/drawing/2014/main" id="{5DEAD16B-B75F-5525-5898-80F8A2C2528E}"/>
              </a:ext>
            </a:extLst>
          </p:cNvPr>
          <p:cNvGrpSpPr/>
          <p:nvPr/>
        </p:nvGrpSpPr>
        <p:grpSpPr>
          <a:xfrm>
            <a:off x="36176" y="986499"/>
            <a:ext cx="8517525" cy="3659792"/>
            <a:chOff x="36176" y="375166"/>
            <a:chExt cx="8517525" cy="3659792"/>
          </a:xfrm>
        </p:grpSpPr>
        <p:pic>
          <p:nvPicPr>
            <p:cNvPr id="19" name="Picture 18" descr="A picture containing histogram&#10;&#10;Description automatically generated">
              <a:extLst>
                <a:ext uri="{FF2B5EF4-FFF2-40B4-BE49-F238E27FC236}">
                  <a16:creationId xmlns:a16="http://schemas.microsoft.com/office/drawing/2014/main" id="{BBAE9FFE-9BCA-3692-C39C-1055703F897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6176" y="375166"/>
              <a:ext cx="3934096" cy="3659792"/>
            </a:xfrm>
            <a:prstGeom prst="rect">
              <a:avLst/>
            </a:prstGeom>
          </p:spPr>
        </p:pic>
        <p:pic>
          <p:nvPicPr>
            <p:cNvPr id="11" name="Picture 10">
              <a:extLst>
                <a:ext uri="{FF2B5EF4-FFF2-40B4-BE49-F238E27FC236}">
                  <a16:creationId xmlns:a16="http://schemas.microsoft.com/office/drawing/2014/main" id="{BFAE0DED-95A6-9EBE-9A97-48B6CE73B36B}"/>
                </a:ext>
              </a:extLst>
            </p:cNvPr>
            <p:cNvPicPr>
              <a:picLocks noChangeAspect="1"/>
            </p:cNvPicPr>
            <p:nvPr/>
          </p:nvPicPr>
          <p:blipFill>
            <a:blip r:embed="rId7"/>
            <a:stretch>
              <a:fillRect/>
            </a:stretch>
          </p:blipFill>
          <p:spPr>
            <a:xfrm>
              <a:off x="3220981" y="1596436"/>
              <a:ext cx="1042931" cy="1350681"/>
            </a:xfrm>
            <a:prstGeom prst="rect">
              <a:avLst/>
            </a:prstGeom>
            <a:solidFill>
              <a:schemeClr val="bg1"/>
            </a:solidFill>
            <a:ln>
              <a:solidFill>
                <a:schemeClr val="bg1"/>
              </a:solidFill>
            </a:ln>
          </p:spPr>
        </p:pic>
        <p:pic>
          <p:nvPicPr>
            <p:cNvPr id="22" name="Picture 21">
              <a:extLst>
                <a:ext uri="{FF2B5EF4-FFF2-40B4-BE49-F238E27FC236}">
                  <a16:creationId xmlns:a16="http://schemas.microsoft.com/office/drawing/2014/main" id="{6A9FED03-123C-4D70-C953-7E72AFF2FE12}"/>
                </a:ext>
              </a:extLst>
            </p:cNvPr>
            <p:cNvPicPr>
              <a:picLocks noChangeAspect="1"/>
            </p:cNvPicPr>
            <p:nvPr/>
          </p:nvPicPr>
          <p:blipFill>
            <a:blip r:embed="rId8"/>
            <a:stretch>
              <a:fillRect/>
            </a:stretch>
          </p:blipFill>
          <p:spPr>
            <a:xfrm>
              <a:off x="4297385" y="712675"/>
              <a:ext cx="4256316" cy="2234442"/>
            </a:xfrm>
            <a:prstGeom prst="rect">
              <a:avLst/>
            </a:prstGeom>
          </p:spPr>
        </p:pic>
      </p:grpSp>
      <p:sp>
        <p:nvSpPr>
          <p:cNvPr id="24" name="TextBox 23">
            <a:extLst>
              <a:ext uri="{FF2B5EF4-FFF2-40B4-BE49-F238E27FC236}">
                <a16:creationId xmlns:a16="http://schemas.microsoft.com/office/drawing/2014/main" id="{F80D55B4-5CB1-6862-2596-C0D8EDBE6035}"/>
              </a:ext>
            </a:extLst>
          </p:cNvPr>
          <p:cNvSpPr txBox="1"/>
          <p:nvPr/>
        </p:nvSpPr>
        <p:spPr>
          <a:xfrm>
            <a:off x="5010150" y="190500"/>
            <a:ext cx="2984728" cy="369332"/>
          </a:xfrm>
          <a:prstGeom prst="rect">
            <a:avLst/>
          </a:prstGeom>
          <a:noFill/>
        </p:spPr>
        <p:txBody>
          <a:bodyPr wrap="none" rtlCol="0">
            <a:spAutoFit/>
          </a:bodyPr>
          <a:lstStyle/>
          <a:p>
            <a:r>
              <a:rPr lang="en-US" dirty="0"/>
              <a:t>Croplands 2014 Average NDVI</a:t>
            </a:r>
          </a:p>
        </p:txBody>
      </p:sp>
      <p:sp>
        <p:nvSpPr>
          <p:cNvPr id="25" name="TextBox 24">
            <a:extLst>
              <a:ext uri="{FF2B5EF4-FFF2-40B4-BE49-F238E27FC236}">
                <a16:creationId xmlns:a16="http://schemas.microsoft.com/office/drawing/2014/main" id="{7CED395D-9E81-D759-92CD-5C09ED57DDB4}"/>
              </a:ext>
            </a:extLst>
          </p:cNvPr>
          <p:cNvSpPr txBox="1"/>
          <p:nvPr/>
        </p:nvSpPr>
        <p:spPr>
          <a:xfrm>
            <a:off x="4944364" y="3422994"/>
            <a:ext cx="3422540" cy="369332"/>
          </a:xfrm>
          <a:prstGeom prst="rect">
            <a:avLst/>
          </a:prstGeom>
          <a:noFill/>
        </p:spPr>
        <p:txBody>
          <a:bodyPr wrap="none" rtlCol="0">
            <a:spAutoFit/>
          </a:bodyPr>
          <a:lstStyle/>
          <a:p>
            <a:r>
              <a:rPr lang="en-US" dirty="0"/>
              <a:t>Urban 2014 Average NDVI (Scaled)</a:t>
            </a:r>
          </a:p>
        </p:txBody>
      </p:sp>
      <p:sp>
        <p:nvSpPr>
          <p:cNvPr id="4" name="TextBox 3">
            <a:extLst>
              <a:ext uri="{FF2B5EF4-FFF2-40B4-BE49-F238E27FC236}">
                <a16:creationId xmlns:a16="http://schemas.microsoft.com/office/drawing/2014/main" id="{5DF5E21B-DFE9-89CF-52F0-E13DE4484E0B}"/>
              </a:ext>
            </a:extLst>
          </p:cNvPr>
          <p:cNvSpPr txBox="1"/>
          <p:nvPr/>
        </p:nvSpPr>
        <p:spPr>
          <a:xfrm>
            <a:off x="3669042" y="6319011"/>
            <a:ext cx="5336608" cy="492443"/>
          </a:xfrm>
          <a:prstGeom prst="rect">
            <a:avLst/>
          </a:prstGeom>
          <a:noFill/>
        </p:spPr>
        <p:txBody>
          <a:bodyPr wrap="square" rtlCol="0">
            <a:spAutoFit/>
          </a:bodyPr>
          <a:lstStyle/>
          <a:p>
            <a:r>
              <a:rPr lang="en-US" sz="1300" b="1" dirty="0"/>
              <a:t>NOTE: </a:t>
            </a:r>
            <a:r>
              <a:rPr lang="en-US" sz="1300" dirty="0"/>
              <a:t>This slide is the same as the 1</a:t>
            </a:r>
            <a:r>
              <a:rPr lang="en-US" sz="1300" baseline="30000" dirty="0"/>
              <a:t>st</a:t>
            </a:r>
            <a:r>
              <a:rPr lang="en-US" sz="1300" dirty="0"/>
              <a:t> one except I plotted the scaled-down (divided by 10) NDVI in the way we process it for the SiB2 model input.</a:t>
            </a:r>
          </a:p>
        </p:txBody>
      </p:sp>
      <p:sp>
        <p:nvSpPr>
          <p:cNvPr id="10" name="TextBox 9">
            <a:extLst>
              <a:ext uri="{FF2B5EF4-FFF2-40B4-BE49-F238E27FC236}">
                <a16:creationId xmlns:a16="http://schemas.microsoft.com/office/drawing/2014/main" id="{19792D53-18FB-F145-3A56-DED5F4358822}"/>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grpSp>
        <p:nvGrpSpPr>
          <p:cNvPr id="7" name="Group 6">
            <a:extLst>
              <a:ext uri="{FF2B5EF4-FFF2-40B4-BE49-F238E27FC236}">
                <a16:creationId xmlns:a16="http://schemas.microsoft.com/office/drawing/2014/main" id="{A831C05D-29DB-9742-7A6F-19D3A370291D}"/>
              </a:ext>
            </a:extLst>
          </p:cNvPr>
          <p:cNvGrpSpPr/>
          <p:nvPr/>
        </p:nvGrpSpPr>
        <p:grpSpPr>
          <a:xfrm>
            <a:off x="0" y="2"/>
            <a:ext cx="9143999" cy="631823"/>
            <a:chOff x="0" y="2"/>
            <a:chExt cx="9143999" cy="631823"/>
          </a:xfrm>
        </p:grpSpPr>
        <p:pic>
          <p:nvPicPr>
            <p:cNvPr id="2" name="Picture 1">
              <a:extLst>
                <a:ext uri="{FF2B5EF4-FFF2-40B4-BE49-F238E27FC236}">
                  <a16:creationId xmlns:a16="http://schemas.microsoft.com/office/drawing/2014/main" id="{709E2839-0F78-216C-434B-0BC1504CDA4C}"/>
                </a:ext>
              </a:extLst>
            </p:cNvPr>
            <p:cNvPicPr>
              <a:picLocks noChangeAspect="1"/>
            </p:cNvPicPr>
            <p:nvPr/>
          </p:nvPicPr>
          <p:blipFill>
            <a:blip r:embed="rId9">
              <a:extLst>
                <a:ext uri="{28A0092B-C50C-407E-A947-70E740481C1C}">
                  <a14:useLocalDpi xmlns:a14="http://schemas.microsoft.com/office/drawing/2010/main" val="0"/>
                </a:ext>
              </a:extLst>
            </a:blip>
            <a:srcRect l="18028" r="14755"/>
            <a:stretch>
              <a:fillRect/>
            </a:stretch>
          </p:blipFill>
          <p:spPr bwMode="auto">
            <a:xfrm>
              <a:off x="0" y="2"/>
              <a:ext cx="914335" cy="63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a:extLst>
                <a:ext uri="{FF2B5EF4-FFF2-40B4-BE49-F238E27FC236}">
                  <a16:creationId xmlns:a16="http://schemas.microsoft.com/office/drawing/2014/main" id="{CE40D32D-B4F0-7912-BE6E-F2310A1C4DD4}"/>
                </a:ext>
              </a:extLst>
            </p:cNvPr>
            <p:cNvSpPr>
              <a:spLocks noChangeArrowheads="1"/>
            </p:cNvSpPr>
            <p:nvPr/>
          </p:nvSpPr>
          <p:spPr bwMode="auto">
            <a:xfrm>
              <a:off x="8320448" y="76887"/>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sp>
          <p:nvSpPr>
            <p:cNvPr id="6" name="TextBox 8">
              <a:extLst>
                <a:ext uri="{FF2B5EF4-FFF2-40B4-BE49-F238E27FC236}">
                  <a16:creationId xmlns:a16="http://schemas.microsoft.com/office/drawing/2014/main" id="{4F139187-2358-FF94-7C00-3AD409A8BCD3}"/>
                </a:ext>
              </a:extLst>
            </p:cNvPr>
            <p:cNvSpPr txBox="1">
              <a:spLocks noChangeArrowheads="1"/>
            </p:cNvSpPr>
            <p:nvPr/>
          </p:nvSpPr>
          <p:spPr bwMode="auto">
            <a:xfrm>
              <a:off x="2390931" y="76887"/>
              <a:ext cx="425947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sp>
        <p:nvSpPr>
          <p:cNvPr id="12" name="TextBox 11">
            <a:extLst>
              <a:ext uri="{FF2B5EF4-FFF2-40B4-BE49-F238E27FC236}">
                <a16:creationId xmlns:a16="http://schemas.microsoft.com/office/drawing/2014/main" id="{15C86394-5283-F64F-49D5-4FAC492C6781}"/>
              </a:ext>
            </a:extLst>
          </p:cNvPr>
          <p:cNvSpPr txBox="1"/>
          <p:nvPr/>
        </p:nvSpPr>
        <p:spPr>
          <a:xfrm>
            <a:off x="2383144" y="678840"/>
            <a:ext cx="4572000" cy="369332"/>
          </a:xfrm>
          <a:prstGeom prst="rect">
            <a:avLst/>
          </a:prstGeom>
          <a:noFill/>
        </p:spPr>
        <p:txBody>
          <a:bodyPr wrap="square">
            <a:spAutoFit/>
          </a:bodyPr>
          <a:lstStyle/>
          <a:p>
            <a:pPr algn="ctr"/>
            <a:r>
              <a:rPr lang="en-US" b="1" i="0" u="none" strike="noStrike" baseline="0" dirty="0">
                <a:solidFill>
                  <a:srgbClr val="FFFF00"/>
                </a:solidFill>
                <a:latin typeface="Times New Roman" panose="02020603050405020304" pitchFamily="18" charset="0"/>
                <a:cs typeface="Times New Roman" panose="02020603050405020304" pitchFamily="18" charset="0"/>
              </a:rPr>
              <a:t>Preliminary results task2</a:t>
            </a:r>
          </a:p>
        </p:txBody>
      </p:sp>
    </p:spTree>
    <p:extLst>
      <p:ext uri="{BB962C8B-B14F-4D97-AF65-F5344CB8AC3E}">
        <p14:creationId xmlns:p14="http://schemas.microsoft.com/office/powerpoint/2010/main" val="79916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E974A2E9-4CC3-A986-5B90-191D266612E5}"/>
              </a:ext>
            </a:extLst>
          </p:cNvPr>
          <p:cNvSpPr>
            <a:spLocks noChangeArrowheads="1"/>
          </p:cNvSpPr>
          <p:nvPr/>
        </p:nvSpPr>
        <p:spPr bwMode="auto">
          <a:xfrm>
            <a:off x="8198212" y="0"/>
            <a:ext cx="823551" cy="30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latin typeface="Arabic Typesetting" panose="03020402040406030203" pitchFamily="66" charset="-78"/>
                <a:ea typeface="Calibri" panose="020F0502020204030204" pitchFamily="34" charset="0"/>
                <a:cs typeface="Arabic Typesetting" panose="03020402040406030203" pitchFamily="66" charset="-78"/>
              </a:rPr>
              <a:t>Goddard</a:t>
            </a:r>
          </a:p>
        </p:txBody>
      </p:sp>
      <p:sp>
        <p:nvSpPr>
          <p:cNvPr id="12" name="TextBox 8">
            <a:extLst>
              <a:ext uri="{FF2B5EF4-FFF2-40B4-BE49-F238E27FC236}">
                <a16:creationId xmlns:a16="http://schemas.microsoft.com/office/drawing/2014/main" id="{AC1E2579-7FC7-ECF3-25A2-FC68F0E50A3B}"/>
              </a:ext>
            </a:extLst>
          </p:cNvPr>
          <p:cNvSpPr txBox="1">
            <a:spLocks noChangeArrowheads="1"/>
          </p:cNvSpPr>
          <p:nvPr/>
        </p:nvSpPr>
        <p:spPr bwMode="auto">
          <a:xfrm>
            <a:off x="2390931" y="76887"/>
            <a:ext cx="4259478"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lgn="ctr">
              <a:spcBef>
                <a:spcPct val="0"/>
              </a:spcBef>
              <a:buClrTx/>
              <a:buSzTx/>
              <a:buFontTx/>
              <a:buNone/>
            </a:pPr>
            <a:r>
              <a:rPr lang="en-US" altLang="en-US" sz="1200" b="1" dirty="0">
                <a:solidFill>
                  <a:schemeClr val="bg1"/>
                </a:solidFill>
                <a:latin typeface="Arial" panose="020B0604020202020204" pitchFamily="34" charset="0"/>
              </a:rPr>
              <a:t>Land Cover Land Use Change Science Team meeting</a:t>
            </a:r>
          </a:p>
          <a:p>
            <a:pPr algn="ctr">
              <a:spcBef>
                <a:spcPct val="0"/>
              </a:spcBef>
              <a:buClrTx/>
              <a:buSzTx/>
              <a:buFontTx/>
              <a:buNone/>
            </a:pPr>
            <a:r>
              <a:rPr lang="en-US" altLang="en-US" sz="1200" dirty="0">
                <a:solidFill>
                  <a:srgbClr val="FFFF00"/>
                </a:solidFill>
                <a:latin typeface="Times New Roman" panose="02020603050405020304" pitchFamily="18" charset="0"/>
                <a:cs typeface="Times New Roman" panose="02020603050405020304" pitchFamily="18" charset="0"/>
              </a:rPr>
              <a:t>May 8-9, 2023</a:t>
            </a:r>
          </a:p>
        </p:txBody>
      </p:sp>
      <p:grpSp>
        <p:nvGrpSpPr>
          <p:cNvPr id="13" name="Group 8">
            <a:extLst>
              <a:ext uri="{FF2B5EF4-FFF2-40B4-BE49-F238E27FC236}">
                <a16:creationId xmlns:a16="http://schemas.microsoft.com/office/drawing/2014/main" id="{DF8E828E-7F65-DDBD-1EBC-FD20867501BC}"/>
              </a:ext>
            </a:extLst>
          </p:cNvPr>
          <p:cNvGrpSpPr>
            <a:grpSpLocks/>
          </p:cNvGrpSpPr>
          <p:nvPr/>
        </p:nvGrpSpPr>
        <p:grpSpPr bwMode="auto">
          <a:xfrm>
            <a:off x="0" y="2"/>
            <a:ext cx="9143999" cy="631823"/>
            <a:chOff x="2" y="2"/>
            <a:chExt cx="9144647" cy="669991"/>
          </a:xfrm>
        </p:grpSpPr>
        <p:pic>
          <p:nvPicPr>
            <p:cNvPr id="14" name="Picture 1">
              <a:extLst>
                <a:ext uri="{FF2B5EF4-FFF2-40B4-BE49-F238E27FC236}">
                  <a16:creationId xmlns:a16="http://schemas.microsoft.com/office/drawing/2014/main" id="{59CFCA77-C512-1723-5356-1EFB2BA3046E}"/>
                </a:ext>
              </a:extLst>
            </p:cNvPr>
            <p:cNvPicPr>
              <a:picLocks noChangeAspect="1"/>
            </p:cNvPicPr>
            <p:nvPr/>
          </p:nvPicPr>
          <p:blipFill>
            <a:blip r:embed="rId2">
              <a:extLst>
                <a:ext uri="{28A0092B-C50C-407E-A947-70E740481C1C}">
                  <a14:useLocalDpi xmlns:a14="http://schemas.microsoft.com/office/drawing/2010/main" val="0"/>
                </a:ext>
              </a:extLst>
            </a:blip>
            <a:srcRect l="18028" r="14755"/>
            <a:stretch>
              <a:fillRect/>
            </a:stretch>
          </p:blipFill>
          <p:spPr bwMode="auto">
            <a:xfrm>
              <a:off x="2" y="2"/>
              <a:ext cx="914400" cy="66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a:extLst>
                <a:ext uri="{FF2B5EF4-FFF2-40B4-BE49-F238E27FC236}">
                  <a16:creationId xmlns:a16="http://schemas.microsoft.com/office/drawing/2014/main" id="{4B44F101-6003-9BFF-FC5F-41D3A4F73E4B}"/>
                </a:ext>
              </a:extLst>
            </p:cNvPr>
            <p:cNvSpPr>
              <a:spLocks noChangeArrowheads="1"/>
            </p:cNvSpPr>
            <p:nvPr/>
          </p:nvSpPr>
          <p:spPr bwMode="auto">
            <a:xfrm>
              <a:off x="8321040" y="81532"/>
              <a:ext cx="823609" cy="3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700"/>
                </a:spcBef>
                <a:buClr>
                  <a:schemeClr val="tx2"/>
                </a:buClr>
                <a:buSzPct val="95000"/>
                <a:buFont typeface="Wingdings" panose="05000000000000000000" pitchFamily="2" charset="2"/>
                <a:buChar char=""/>
                <a:defRPr sz="3000">
                  <a:solidFill>
                    <a:schemeClr val="tx1"/>
                  </a:solidFill>
                  <a:latin typeface="Corbel" panose="020B0503020204020204" pitchFamily="34" charset="0"/>
                </a:defRPr>
              </a:lvl1pPr>
              <a:lvl2pPr marL="742950" indent="-285750">
                <a:spcBef>
                  <a:spcPct val="20000"/>
                </a:spcBef>
                <a:buClr>
                  <a:schemeClr val="accent2"/>
                </a:buClr>
                <a:buSzPct val="90000"/>
                <a:buFont typeface="Wingdings" panose="05000000000000000000" pitchFamily="2" charset="2"/>
                <a:buChar char=""/>
                <a:defRPr sz="2600">
                  <a:solidFill>
                    <a:schemeClr val="tx1"/>
                  </a:solidFill>
                  <a:latin typeface="Corbel" panose="020B0503020204020204"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Corbel" panose="020B0503020204020204" pitchFamily="34" charset="0"/>
                </a:defRPr>
              </a:lvl3pPr>
              <a:lvl4pPr marL="1600200" indent="-228600">
                <a:spcBef>
                  <a:spcPct val="20000"/>
                </a:spcBef>
                <a:buClr>
                  <a:srgbClr val="FEB80A"/>
                </a:buClr>
                <a:buFont typeface="Wingdings 3" panose="05040102010807070707" pitchFamily="18" charset="2"/>
                <a:buChar char=""/>
                <a:defRPr sz="2200">
                  <a:solidFill>
                    <a:schemeClr val="tx1"/>
                  </a:solidFill>
                  <a:latin typeface="Corbel" panose="020B0503020204020204" pitchFamily="34" charset="0"/>
                </a:defRPr>
              </a:lvl4pPr>
              <a:lvl5pPr marL="2057400" indent="-228600">
                <a:spcBef>
                  <a:spcPct val="20000"/>
                </a:spcBef>
                <a:buClr>
                  <a:srgbClr val="FEB80A"/>
                </a:buClr>
                <a:buFont typeface="Wingdings 2" panose="05020102010507070707" pitchFamily="18" charset="2"/>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Clr>
                  <a:srgbClr val="FEB80A"/>
                </a:buClr>
                <a:buFont typeface="Wingdings 2" panose="05020102010507070707" pitchFamily="18" charset="2"/>
                <a:buChar char=""/>
                <a:defRPr sz="2000">
                  <a:solidFill>
                    <a:schemeClr val="tx1"/>
                  </a:solidFill>
                  <a:latin typeface="Corbel" panose="020B0503020204020204" pitchFamily="34" charset="0"/>
                </a:defRPr>
              </a:lvl9pPr>
            </a:lstStyle>
            <a:p>
              <a:pPr>
                <a:spcBef>
                  <a:spcPct val="0"/>
                </a:spcBef>
                <a:buClrTx/>
                <a:buSzTx/>
                <a:buFontTx/>
                <a:buNone/>
              </a:pPr>
              <a:r>
                <a:rPr lang="en-US" altLang="en-US" sz="1400" i="1" dirty="0">
                  <a:solidFill>
                    <a:schemeClr val="bg1"/>
                  </a:solidFill>
                  <a:latin typeface="Arabic Typesetting" panose="03020402040406030203" pitchFamily="66" charset="-78"/>
                  <a:ea typeface="Calibri" panose="020F0502020204030204" pitchFamily="34" charset="0"/>
                  <a:cs typeface="Arabic Typesetting" panose="03020402040406030203" pitchFamily="66" charset="-78"/>
                </a:rPr>
                <a:t>Goddard</a:t>
              </a:r>
            </a:p>
          </p:txBody>
        </p:sp>
      </p:grpSp>
      <p:pic>
        <p:nvPicPr>
          <p:cNvPr id="2" name="Picture 1">
            <a:extLst>
              <a:ext uri="{FF2B5EF4-FFF2-40B4-BE49-F238E27FC236}">
                <a16:creationId xmlns:a16="http://schemas.microsoft.com/office/drawing/2014/main" id="{EAC292B3-9294-711E-D844-2501D7FA1A05}"/>
              </a:ext>
            </a:extLst>
          </p:cNvPr>
          <p:cNvPicPr>
            <a:picLocks noChangeAspect="1"/>
          </p:cNvPicPr>
          <p:nvPr/>
        </p:nvPicPr>
        <p:blipFill>
          <a:blip r:embed="rId3"/>
          <a:stretch>
            <a:fillRect/>
          </a:stretch>
        </p:blipFill>
        <p:spPr>
          <a:xfrm>
            <a:off x="502623" y="1582601"/>
            <a:ext cx="8229600" cy="4629150"/>
          </a:xfrm>
          <a:prstGeom prst="rect">
            <a:avLst/>
          </a:prstGeom>
        </p:spPr>
      </p:pic>
      <p:sp>
        <p:nvSpPr>
          <p:cNvPr id="4" name="TextBox 3">
            <a:extLst>
              <a:ext uri="{FF2B5EF4-FFF2-40B4-BE49-F238E27FC236}">
                <a16:creationId xmlns:a16="http://schemas.microsoft.com/office/drawing/2014/main" id="{DA22E88F-F5F2-F244-5C0C-653D32867578}"/>
              </a:ext>
            </a:extLst>
          </p:cNvPr>
          <p:cNvSpPr txBox="1"/>
          <p:nvPr/>
        </p:nvSpPr>
        <p:spPr>
          <a:xfrm>
            <a:off x="2234670" y="875910"/>
            <a:ext cx="4572000" cy="369332"/>
          </a:xfrm>
          <a:prstGeom prst="rect">
            <a:avLst/>
          </a:prstGeom>
          <a:noFill/>
        </p:spPr>
        <p:txBody>
          <a:bodyPr wrap="square">
            <a:spAutoFit/>
          </a:bodyPr>
          <a:lstStyle/>
          <a:p>
            <a:pPr algn="ctr"/>
            <a:r>
              <a:rPr lang="en-US" b="1" i="0" u="none" strike="noStrike" baseline="0" dirty="0">
                <a:solidFill>
                  <a:srgbClr val="FFFF00"/>
                </a:solidFill>
                <a:latin typeface="Times New Roman" panose="02020603050405020304" pitchFamily="18" charset="0"/>
                <a:cs typeface="Times New Roman" panose="02020603050405020304" pitchFamily="18" charset="0"/>
              </a:rPr>
              <a:t>Preliminary results task3</a:t>
            </a:r>
          </a:p>
        </p:txBody>
      </p:sp>
      <p:sp>
        <p:nvSpPr>
          <p:cNvPr id="3" name="TextBox 2">
            <a:extLst>
              <a:ext uri="{FF2B5EF4-FFF2-40B4-BE49-F238E27FC236}">
                <a16:creationId xmlns:a16="http://schemas.microsoft.com/office/drawing/2014/main" id="{95AF9C62-30AE-36B3-0318-E8C6809F6CE2}"/>
              </a:ext>
            </a:extLst>
          </p:cNvPr>
          <p:cNvSpPr txBox="1"/>
          <p:nvPr/>
        </p:nvSpPr>
        <p:spPr>
          <a:xfrm>
            <a:off x="0" y="6488666"/>
            <a:ext cx="2056020" cy="276999"/>
          </a:xfrm>
          <a:prstGeom prst="rect">
            <a:avLst/>
          </a:prstGeom>
          <a:noFill/>
        </p:spPr>
        <p:txBody>
          <a:bodyPr wrap="square" rtlCol="0">
            <a:spAutoFit/>
          </a:bodyPr>
          <a:lstStyle/>
          <a:p>
            <a:r>
              <a:rPr lang="en-US" sz="1200" dirty="0">
                <a:solidFill>
                  <a:schemeClr val="bg1"/>
                </a:solidFill>
                <a:latin typeface="Baguet Script" panose="020B0604020202020204" pitchFamily="2" charset="0"/>
                <a:cs typeface="Aldhabi" panose="01000000000000000000" pitchFamily="2" charset="-78"/>
              </a:rPr>
              <a:t>Lahouari Bounoua</a:t>
            </a:r>
          </a:p>
        </p:txBody>
      </p:sp>
    </p:spTree>
    <p:extLst>
      <p:ext uri="{BB962C8B-B14F-4D97-AF65-F5344CB8AC3E}">
        <p14:creationId xmlns:p14="http://schemas.microsoft.com/office/powerpoint/2010/main" val="2237516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1997</TotalTime>
  <Words>1250</Words>
  <Application>Microsoft Office PowerPoint</Application>
  <PresentationFormat>On-screen Show (4:3)</PresentationFormat>
  <Paragraphs>237</Paragraphs>
  <Slides>14</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Abadi</vt:lpstr>
      <vt:lpstr>Arabic Typesetting</vt:lpstr>
      <vt:lpstr>Arial</vt:lpstr>
      <vt:lpstr>Baguet Script</vt:lpstr>
      <vt:lpstr>Calibri</vt:lpstr>
      <vt:lpstr>Calibri Light</vt:lpstr>
      <vt:lpstr>Palatino Linotype</vt:lpstr>
      <vt:lpstr>Times New Roman</vt:lpstr>
      <vt:lpstr>TimesNewRomanPS-BoldMT</vt:lpstr>
      <vt:lpstr>TimesNewRomanPSMT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Nigro, Joseph D. (GSFC-618.0)[SCIENCE SYSTEMS AND APPLICATIONS INC]</dc:creator>
  <cp:lastModifiedBy>Larry Bounoua</cp:lastModifiedBy>
  <cp:revision>32</cp:revision>
  <dcterms:created xsi:type="dcterms:W3CDTF">2023-04-28T17:20:29Z</dcterms:created>
  <dcterms:modified xsi:type="dcterms:W3CDTF">2023-09-11T20:44:29Z</dcterms:modified>
</cp:coreProperties>
</file>